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7"/>
  </p:notesMasterIdLst>
  <p:sldIdLst>
    <p:sldId id="256" r:id="rId3"/>
    <p:sldId id="285" r:id="rId4"/>
    <p:sldId id="258" r:id="rId5"/>
    <p:sldId id="259" r:id="rId6"/>
    <p:sldId id="260" r:id="rId7"/>
    <p:sldId id="261" r:id="rId8"/>
    <p:sldId id="262" r:id="rId9"/>
    <p:sldId id="264" r:id="rId10"/>
    <p:sldId id="263" r:id="rId11"/>
    <p:sldId id="265" r:id="rId12"/>
    <p:sldId id="266" r:id="rId13"/>
    <p:sldId id="267" r:id="rId14"/>
    <p:sldId id="272" r:id="rId15"/>
    <p:sldId id="274" r:id="rId16"/>
    <p:sldId id="283" r:id="rId17"/>
    <p:sldId id="286" r:id="rId18"/>
    <p:sldId id="268" r:id="rId19"/>
    <p:sldId id="282" r:id="rId20"/>
    <p:sldId id="269" r:id="rId21"/>
    <p:sldId id="270" r:id="rId22"/>
    <p:sldId id="271" r:id="rId23"/>
    <p:sldId id="279" r:id="rId24"/>
    <p:sldId id="287" r:id="rId25"/>
    <p:sldId id="277" r:id="rId26"/>
    <p:sldId id="278" r:id="rId27"/>
    <p:sldId id="288" r:id="rId28"/>
    <p:sldId id="289" r:id="rId29"/>
    <p:sldId id="284" r:id="rId30"/>
    <p:sldId id="273" r:id="rId31"/>
    <p:sldId id="275" r:id="rId32"/>
    <p:sldId id="276" r:id="rId33"/>
    <p:sldId id="290" r:id="rId34"/>
    <p:sldId id="291" r:id="rId35"/>
    <p:sldId id="292" r:id="rId36"/>
    <p:sldId id="293" r:id="rId37"/>
    <p:sldId id="294" r:id="rId38"/>
    <p:sldId id="295" r:id="rId39"/>
    <p:sldId id="296" r:id="rId40"/>
    <p:sldId id="299" r:id="rId41"/>
    <p:sldId id="313" r:id="rId42"/>
    <p:sldId id="314" r:id="rId43"/>
    <p:sldId id="310" r:id="rId44"/>
    <p:sldId id="301" r:id="rId45"/>
    <p:sldId id="311" r:id="rId46"/>
    <p:sldId id="303" r:id="rId47"/>
    <p:sldId id="306" r:id="rId48"/>
    <p:sldId id="312" r:id="rId49"/>
    <p:sldId id="315" r:id="rId50"/>
    <p:sldId id="316" r:id="rId51"/>
    <p:sldId id="304" r:id="rId52"/>
    <p:sldId id="280" r:id="rId53"/>
    <p:sldId id="305" r:id="rId54"/>
    <p:sldId id="309" r:id="rId55"/>
    <p:sldId id="281" r:id="rId5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Daniels" initials="D"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1" autoAdjust="0"/>
    <p:restoredTop sz="74008" autoAdjust="0"/>
  </p:normalViewPr>
  <p:slideViewPr>
    <p:cSldViewPr snapToGrid="0">
      <p:cViewPr varScale="1">
        <p:scale>
          <a:sx n="77" d="100"/>
          <a:sy n="77" d="100"/>
        </p:scale>
        <p:origin x="666" y="84"/>
      </p:cViewPr>
      <p:guideLst>
        <p:guide orient="horz" pos="2160"/>
        <p:guide pos="2880"/>
      </p:guideLst>
    </p:cSldViewPr>
  </p:slideViewPr>
  <p:notesTextViewPr>
    <p:cViewPr>
      <p:scale>
        <a:sx n="1" d="1"/>
        <a:sy n="1" d="1"/>
      </p:scale>
      <p:origin x="0" y="0"/>
    </p:cViewPr>
  </p:notesTextViewPr>
  <p:sorterViewPr>
    <p:cViewPr>
      <p:scale>
        <a:sx n="100" d="100"/>
        <a:sy n="100" d="100"/>
      </p:scale>
      <p:origin x="0" y="49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DEEFFBB-8FE6-480B-A939-FED99DA14D64}" type="datetimeFigureOut">
              <a:rPr lang="en-US" smtClean="0"/>
              <a:t>4/18/2019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BD13B14-EDC8-4CCA-ACA6-240626B4E985}" type="slidenum">
              <a:rPr lang="en-US" smtClean="0"/>
              <a:t>‹#›</a:t>
            </a:fld>
            <a:endParaRPr lang="en-US"/>
          </a:p>
        </p:txBody>
      </p:sp>
    </p:spTree>
    <p:extLst>
      <p:ext uri="{BB962C8B-B14F-4D97-AF65-F5344CB8AC3E}">
        <p14:creationId xmlns:p14="http://schemas.microsoft.com/office/powerpoint/2010/main" val="143822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introduces the topic of regional haze and discusses what causes it, how it’s managed in a long-term improvement program by the Regional Haze Rule, and what you as a Tribal Nation can do to improve visibility and overall air quality for the benefit of both people and the environment.</a:t>
            </a:r>
            <a:endParaRPr lang="en-US" dirty="0"/>
          </a:p>
        </p:txBody>
      </p:sp>
      <p:sp>
        <p:nvSpPr>
          <p:cNvPr id="4" name="Slide Number Placeholder 3"/>
          <p:cNvSpPr>
            <a:spLocks noGrp="1"/>
          </p:cNvSpPr>
          <p:nvPr>
            <p:ph type="sldNum" sz="quarter" idx="5"/>
          </p:nvPr>
        </p:nvSpPr>
        <p:spPr/>
        <p:txBody>
          <a:bodyPr/>
          <a:lstStyle/>
          <a:p>
            <a:fld id="{4BD13B14-EDC8-4CCA-ACA6-240626B4E985}" type="slidenum">
              <a:rPr lang="en-US" smtClean="0"/>
              <a:t>1</a:t>
            </a:fld>
            <a:endParaRPr lang="en-US"/>
          </a:p>
        </p:txBody>
      </p:sp>
    </p:spTree>
    <p:extLst>
      <p:ext uri="{BB962C8B-B14F-4D97-AF65-F5344CB8AC3E}">
        <p14:creationId xmlns:p14="http://schemas.microsoft.com/office/powerpoint/2010/main" val="2020735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Some of these pollutants also interact with each other or with natural components of the atmosphere to produce secondary pollutants such as sulfates, nitrates, and ozone, which also contribute to regional haze.</a:t>
            </a:r>
          </a:p>
        </p:txBody>
      </p:sp>
      <p:sp>
        <p:nvSpPr>
          <p:cNvPr id="4" name="Slide Number Placeholder 3"/>
          <p:cNvSpPr>
            <a:spLocks noGrp="1"/>
          </p:cNvSpPr>
          <p:nvPr>
            <p:ph type="sldNum" sz="quarter" idx="5"/>
          </p:nvPr>
        </p:nvSpPr>
        <p:spPr/>
        <p:txBody>
          <a:bodyPr/>
          <a:lstStyle/>
          <a:p>
            <a:fld id="{4BD13B14-EDC8-4CCA-ACA6-240626B4E985}" type="slidenum">
              <a:rPr lang="en-US" smtClean="0"/>
              <a:t>11</a:t>
            </a:fld>
            <a:endParaRPr lang="en-US"/>
          </a:p>
        </p:txBody>
      </p:sp>
    </p:spTree>
    <p:extLst>
      <p:ext uri="{BB962C8B-B14F-4D97-AF65-F5344CB8AC3E}">
        <p14:creationId xmlns:p14="http://schemas.microsoft.com/office/powerpoint/2010/main" val="2398018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pollutants that contribute to haze are small and light, and can travel hundreds or even thousands of miles from their original sources on wind currents, and be dispersed across large areas. Thus haze in a particular area can be the result of pollution originating nearby, or in a different state or country. This image, from September 3, 2017, shows smoke from fires in several Western states traveling hundreds of miles across adjacent states.</a:t>
            </a:r>
          </a:p>
        </p:txBody>
      </p:sp>
      <p:sp>
        <p:nvSpPr>
          <p:cNvPr id="4" name="Slide Number Placeholder 3"/>
          <p:cNvSpPr>
            <a:spLocks noGrp="1"/>
          </p:cNvSpPr>
          <p:nvPr>
            <p:ph type="sldNum" sz="quarter" idx="5"/>
          </p:nvPr>
        </p:nvSpPr>
        <p:spPr/>
        <p:txBody>
          <a:bodyPr/>
          <a:lstStyle/>
          <a:p>
            <a:fld id="{4BD13B14-EDC8-4CCA-ACA6-240626B4E985}" type="slidenum">
              <a:rPr lang="en-US" smtClean="0"/>
              <a:t>12</a:t>
            </a:fld>
            <a:endParaRPr lang="en-US"/>
          </a:p>
        </p:txBody>
      </p:sp>
    </p:spTree>
    <p:extLst>
      <p:ext uri="{BB962C8B-B14F-4D97-AF65-F5344CB8AC3E}">
        <p14:creationId xmlns:p14="http://schemas.microsoft.com/office/powerpoint/2010/main" val="1590694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A network of monitoring stations (called the Interagency Monitoring of Protected Visual Environments or IMPROVE) was established to gather data on baseline visibility in representative federal Class I areas and track progress towards improving visibility as the Regional Haze Rule was implemented.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currently 110 IMPROVE sites in federal Class I areas around the country. EPA provides funding for these sites.</a:t>
            </a:r>
            <a:r>
              <a:rPr lang="en-US" baseline="0" dirty="0"/>
              <a:t> </a:t>
            </a:r>
            <a:r>
              <a:rPr lang="en-US" dirty="0"/>
              <a:t>Additionally, 48 IMPROVE protocol sites (following the IMPROVE data collection methods) are currently operating in other areas to complement the data collected at the IMPROVE sites.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Eight IMPROVE protocol sites are located on western Tribal lands, including the Flathead, Fort Peck, Makah, Northern Cheyenne, and Yurok Reservations; and the Knik, Ninilchik, and Sand Point Alaska Native Villages.</a:t>
            </a:r>
          </a:p>
        </p:txBody>
      </p:sp>
      <p:sp>
        <p:nvSpPr>
          <p:cNvPr id="4" name="Slide Number Placeholder 3"/>
          <p:cNvSpPr>
            <a:spLocks noGrp="1"/>
          </p:cNvSpPr>
          <p:nvPr>
            <p:ph type="sldNum" sz="quarter" idx="5"/>
          </p:nvPr>
        </p:nvSpPr>
        <p:spPr/>
        <p:txBody>
          <a:bodyPr/>
          <a:lstStyle/>
          <a:p>
            <a:fld id="{4BD13B14-EDC8-4CCA-ACA6-240626B4E985}" type="slidenum">
              <a:rPr lang="en-US" smtClean="0"/>
              <a:t>13</a:t>
            </a:fld>
            <a:endParaRPr lang="en-US"/>
          </a:p>
        </p:txBody>
      </p:sp>
    </p:spTree>
    <p:extLst>
      <p:ext uri="{BB962C8B-B14F-4D97-AF65-F5344CB8AC3E}">
        <p14:creationId xmlns:p14="http://schemas.microsoft.com/office/powerpoint/2010/main" val="2944343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Note the big difference between the two photos taken from the same spot at the Badlands National Park IMPROVE site on a very hazy day and a very clear day.</a:t>
            </a:r>
          </a:p>
        </p:txBody>
      </p:sp>
      <p:sp>
        <p:nvSpPr>
          <p:cNvPr id="4" name="Slide Number Placeholder 3"/>
          <p:cNvSpPr>
            <a:spLocks noGrp="1"/>
          </p:cNvSpPr>
          <p:nvPr>
            <p:ph type="sldNum" sz="quarter" idx="5"/>
          </p:nvPr>
        </p:nvSpPr>
        <p:spPr/>
        <p:txBody>
          <a:bodyPr/>
          <a:lstStyle/>
          <a:p>
            <a:fld id="{4BD13B14-EDC8-4CCA-ACA6-240626B4E985}" type="slidenum">
              <a:rPr lang="en-US" smtClean="0"/>
              <a:t>14</a:t>
            </a:fld>
            <a:endParaRPr lang="en-US"/>
          </a:p>
        </p:txBody>
      </p:sp>
    </p:spTree>
    <p:extLst>
      <p:ext uri="{BB962C8B-B14F-4D97-AF65-F5344CB8AC3E}">
        <p14:creationId xmlns:p14="http://schemas.microsoft.com/office/powerpoint/2010/main" val="2322215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Here are the IMPROVE and IMPROVE protocol site locations.</a:t>
            </a:r>
          </a:p>
        </p:txBody>
      </p:sp>
      <p:sp>
        <p:nvSpPr>
          <p:cNvPr id="4" name="Slide Number Placeholder 3"/>
          <p:cNvSpPr>
            <a:spLocks noGrp="1"/>
          </p:cNvSpPr>
          <p:nvPr>
            <p:ph type="sldNum" sz="quarter" idx="5"/>
          </p:nvPr>
        </p:nvSpPr>
        <p:spPr/>
        <p:txBody>
          <a:bodyPr/>
          <a:lstStyle/>
          <a:p>
            <a:fld id="{4BD13B14-EDC8-4CCA-ACA6-240626B4E985}" type="slidenum">
              <a:rPr lang="en-US" smtClean="0"/>
              <a:t>15</a:t>
            </a:fld>
            <a:endParaRPr lang="en-US"/>
          </a:p>
        </p:txBody>
      </p:sp>
    </p:spTree>
    <p:extLst>
      <p:ext uri="{BB962C8B-B14F-4D97-AF65-F5344CB8AC3E}">
        <p14:creationId xmlns:p14="http://schemas.microsoft.com/office/powerpoint/2010/main" val="105903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Clean Air Act amendments of 1977 set a national goal for remedying existing and preventing future impairment of visibility resulting from human actions in mandatory federal Class I areas, including larger National Parks and Wilderness Areas. </a:t>
            </a:r>
          </a:p>
          <a:p>
            <a:endParaRPr lang="en-US" dirty="0"/>
          </a:p>
          <a:p>
            <a:r>
              <a:rPr lang="en-US" sz="1200" kern="1200" dirty="0">
                <a:solidFill>
                  <a:schemeClr val="tx1"/>
                </a:solidFill>
                <a:effectLst/>
                <a:latin typeface="+mn-lt"/>
                <a:ea typeface="+mn-ea"/>
                <a:cs typeface="+mn-cs"/>
              </a:rPr>
              <a:t>Tribes can also, if they choose to do so, petition the EPA to designate their lands as Class I areas under the Prevention of Significant Deterioration (PSD) program, to ensure that new or modified major sources take steps to avoid adverse impacts to air quality on Tribal lands . But the visibility provisions of the Clean Air Act do not apply to Tribal (or state) Class I areas.</a:t>
            </a:r>
            <a:endParaRPr lang="en-US" dirty="0"/>
          </a:p>
        </p:txBody>
      </p:sp>
      <p:sp>
        <p:nvSpPr>
          <p:cNvPr id="4" name="Slide Number Placeholder 3"/>
          <p:cNvSpPr>
            <a:spLocks noGrp="1"/>
          </p:cNvSpPr>
          <p:nvPr>
            <p:ph type="sldNum" sz="quarter" idx="5"/>
          </p:nvPr>
        </p:nvSpPr>
        <p:spPr/>
        <p:txBody>
          <a:bodyPr/>
          <a:lstStyle/>
          <a:p>
            <a:fld id="{4BD13B14-EDC8-4CCA-ACA6-240626B4E985}" type="slidenum">
              <a:rPr lang="en-US" smtClean="0"/>
              <a:t>17</a:t>
            </a:fld>
            <a:endParaRPr lang="en-US"/>
          </a:p>
        </p:txBody>
      </p:sp>
    </p:spTree>
    <p:extLst>
      <p:ext uri="{BB962C8B-B14F-4D97-AF65-F5344CB8AC3E}">
        <p14:creationId xmlns:p14="http://schemas.microsoft.com/office/powerpoint/2010/main" val="3984105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Here are the five currently designated Tribal Class I Areas.</a:t>
            </a:r>
          </a:p>
          <a:p>
            <a:endParaRPr lang="en-US" dirty="0"/>
          </a:p>
          <a:p>
            <a:r>
              <a:rPr lang="en-US" dirty="0"/>
              <a:t>The Yavapai-Apache Nation in Arizona had their lands designated as a Class I area in the 1990s, but the designation was revoked by the courts because of problems with the way the EPA handled the designation. [note to reviewers that we’re waiting for confirmation from the EPA of the definitive current status of the area]</a:t>
            </a:r>
          </a:p>
          <a:p>
            <a:endParaRPr lang="en-US" dirty="0"/>
          </a:p>
        </p:txBody>
      </p:sp>
      <p:sp>
        <p:nvSpPr>
          <p:cNvPr id="4" name="Slide Number Placeholder 3"/>
          <p:cNvSpPr>
            <a:spLocks noGrp="1"/>
          </p:cNvSpPr>
          <p:nvPr>
            <p:ph type="sldNum" sz="quarter" idx="5"/>
          </p:nvPr>
        </p:nvSpPr>
        <p:spPr/>
        <p:txBody>
          <a:bodyPr/>
          <a:lstStyle/>
          <a:p>
            <a:fld id="{4BD13B14-EDC8-4CCA-ACA6-240626B4E985}" type="slidenum">
              <a:rPr lang="en-US" smtClean="0"/>
              <a:t>18</a:t>
            </a:fld>
            <a:endParaRPr lang="en-US"/>
          </a:p>
        </p:txBody>
      </p:sp>
    </p:spTree>
    <p:extLst>
      <p:ext uri="{BB962C8B-B14F-4D97-AF65-F5344CB8AC3E}">
        <p14:creationId xmlns:p14="http://schemas.microsoft.com/office/powerpoint/2010/main" val="3264877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These are the 156 Class I areas covered by the Regional Haze Rule most of them I areas are located in the West.</a:t>
            </a:r>
          </a:p>
        </p:txBody>
      </p:sp>
      <p:sp>
        <p:nvSpPr>
          <p:cNvPr id="4" name="Slide Number Placeholder 3"/>
          <p:cNvSpPr>
            <a:spLocks noGrp="1"/>
          </p:cNvSpPr>
          <p:nvPr>
            <p:ph type="sldNum" sz="quarter" idx="5"/>
          </p:nvPr>
        </p:nvSpPr>
        <p:spPr/>
        <p:txBody>
          <a:bodyPr/>
          <a:lstStyle/>
          <a:p>
            <a:fld id="{4BD13B14-EDC8-4CCA-ACA6-240626B4E985}" type="slidenum">
              <a:rPr lang="en-US" smtClean="0"/>
              <a:t>19</a:t>
            </a:fld>
            <a:endParaRPr lang="en-US"/>
          </a:p>
        </p:txBody>
      </p:sp>
    </p:spTree>
    <p:extLst>
      <p:ext uri="{BB962C8B-B14F-4D97-AF65-F5344CB8AC3E}">
        <p14:creationId xmlns:p14="http://schemas.microsoft.com/office/powerpoint/2010/main" val="3926201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1990 amendments to the CAA required the EPA to form a commission to study visibility in Grand Canyon National Park, and issue recommendations on how to improve visibility in this and other Class I areas on the Colorado Plateau. Following the release of the Grand Canyon Visibility Transport Commission’s report, the EPA issued the Regional Haze Rule in 1999.</a:t>
            </a:r>
          </a:p>
          <a:p>
            <a:endParaRPr lang="en-US" dirty="0"/>
          </a:p>
          <a:p>
            <a:r>
              <a:rPr lang="en-US" dirty="0"/>
              <a:t>Under the Rule, states are required to produce State Implementation Plans (SIPs) to demonstrate how they will control emissions that contribute to regional haze.</a:t>
            </a:r>
          </a:p>
          <a:p>
            <a:endParaRPr lang="en-US" dirty="0"/>
          </a:p>
          <a:p>
            <a:r>
              <a:rPr lang="en-US" dirty="0"/>
              <a:t>Tribes can also submit Tribal Implementation Plans (TIPs) if they choose, and can tailor them to address specific portions of the rule to meet the needs of the Tribe. TIPs are optional, however, and to date no Tribes have approved regional haze TIPs in place.</a:t>
            </a:r>
          </a:p>
          <a:p>
            <a:endParaRPr lang="en-US" dirty="0"/>
          </a:p>
        </p:txBody>
      </p:sp>
      <p:sp>
        <p:nvSpPr>
          <p:cNvPr id="4" name="Slide Number Placeholder 3"/>
          <p:cNvSpPr>
            <a:spLocks noGrp="1"/>
          </p:cNvSpPr>
          <p:nvPr>
            <p:ph type="sldNum" sz="quarter" idx="5"/>
          </p:nvPr>
        </p:nvSpPr>
        <p:spPr/>
        <p:txBody>
          <a:bodyPr/>
          <a:lstStyle/>
          <a:p>
            <a:fld id="{4BD13B14-EDC8-4CCA-ACA6-240626B4E985}" type="slidenum">
              <a:rPr lang="en-US" smtClean="0"/>
              <a:t>20</a:t>
            </a:fld>
            <a:endParaRPr lang="en-US"/>
          </a:p>
        </p:txBody>
      </p:sp>
    </p:spTree>
    <p:extLst>
      <p:ext uri="{BB962C8B-B14F-4D97-AF65-F5344CB8AC3E}">
        <p14:creationId xmlns:p14="http://schemas.microsoft.com/office/powerpoint/2010/main" val="20965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first Regional Haze SIPs were submitted over several years near the end of the 2000-10 decade for emissions reductions to be implemented by 2018. The next round (Round 2) of Regional Haze SIPs are due from all 50 states no later than July 31, 2021.</a:t>
            </a:r>
          </a:p>
          <a:p>
            <a:endParaRPr lang="en-US" dirty="0"/>
          </a:p>
          <a:p>
            <a:r>
              <a:rPr lang="en-US" dirty="0"/>
              <a:t>SIPs must include two reasonable progress goals (RPGs) for each Class I area within the state—one for the most impaired days, and one for </a:t>
            </a:r>
            <a:r>
              <a:rPr lang="en-US"/>
              <a:t>the clearest days</a:t>
            </a:r>
            <a:r>
              <a:rPr lang="en-US" dirty="0"/>
              <a:t>—for each planning period to show improvement in visibility on the most impaired days and no degradation of visibility on the clearest days. RPGs are expressed in </a:t>
            </a:r>
            <a:r>
              <a:rPr lang="en-US" dirty="0" err="1"/>
              <a:t>deciviews</a:t>
            </a:r>
            <a:r>
              <a:rPr lang="en-US" dirty="0"/>
              <a:t>, a measurement based on perceptible change to the human eye.</a:t>
            </a:r>
          </a:p>
          <a:p>
            <a:endParaRPr lang="en-US" dirty="0"/>
          </a:p>
        </p:txBody>
      </p:sp>
      <p:sp>
        <p:nvSpPr>
          <p:cNvPr id="4" name="Slide Number Placeholder 3"/>
          <p:cNvSpPr>
            <a:spLocks noGrp="1"/>
          </p:cNvSpPr>
          <p:nvPr>
            <p:ph type="sldNum" sz="quarter" idx="5"/>
          </p:nvPr>
        </p:nvSpPr>
        <p:spPr/>
        <p:txBody>
          <a:bodyPr/>
          <a:lstStyle/>
          <a:p>
            <a:fld id="{4BD13B14-EDC8-4CCA-ACA6-240626B4E985}" type="slidenum">
              <a:rPr lang="en-US" smtClean="0"/>
              <a:t>21</a:t>
            </a:fld>
            <a:endParaRPr lang="en-US"/>
          </a:p>
        </p:txBody>
      </p:sp>
    </p:spTree>
    <p:extLst>
      <p:ext uri="{BB962C8B-B14F-4D97-AF65-F5344CB8AC3E}">
        <p14:creationId xmlns:p14="http://schemas.microsoft.com/office/powerpoint/2010/main" val="247280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Clean, clear air is a resource that has long been valued by people and cultures from around the world, not only for its health benefits and for the joy we feel when viewing an expansive landscape, but as an important component of the sacred places in many cultural traditions. The American West, in particular, has been cherished for the sweeping views of mountains, plains, mesas, and coastlines found across the region. Polluted air is not only unhealthy to breathe, but can also produce subtle to sometimes dramatic visibility impairments from regional haze, making it difficult to engage in traditional cultural practices or enjoy those sweeping views.</a:t>
            </a:r>
            <a:endParaRPr lang="en-US" dirty="0"/>
          </a:p>
        </p:txBody>
      </p:sp>
      <p:sp>
        <p:nvSpPr>
          <p:cNvPr id="4" name="Slide Number Placeholder 3"/>
          <p:cNvSpPr>
            <a:spLocks noGrp="1"/>
          </p:cNvSpPr>
          <p:nvPr>
            <p:ph type="sldNum" sz="quarter" idx="5"/>
          </p:nvPr>
        </p:nvSpPr>
        <p:spPr/>
        <p:txBody>
          <a:bodyPr/>
          <a:lstStyle/>
          <a:p>
            <a:fld id="{4BD13B14-EDC8-4CCA-ACA6-240626B4E985}" type="slidenum">
              <a:rPr lang="en-US" smtClean="0"/>
              <a:t>3</a:t>
            </a:fld>
            <a:endParaRPr lang="en-US"/>
          </a:p>
        </p:txBody>
      </p:sp>
    </p:spTree>
    <p:extLst>
      <p:ext uri="{BB962C8B-B14F-4D97-AF65-F5344CB8AC3E}">
        <p14:creationId xmlns:p14="http://schemas.microsoft.com/office/powerpoint/2010/main" val="44908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2017 the EPA issued amendments to the Regional Haze Rule to address the second planning period (SIPs with 2028 reasonable progress goals). Revisions include those shown here. Note that the federal land manager consultation requirements are to ensure any issues that arise between states or Tribes and nearby federal lands are raised early in the planning process.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2018 the EPA declared its intent to revisit certain aspects of the 2017 amendments to streamline the compliance process and give more control to the states. The EPA is expected to release revised planning guidance and analysis results in 2019.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WRAP and its member states are well into the modeling and analyses required to generate data for the Round 2 SIPs due in 2021.</a:t>
            </a:r>
            <a:endParaRPr lang="en-US" dirty="0"/>
          </a:p>
        </p:txBody>
      </p:sp>
      <p:sp>
        <p:nvSpPr>
          <p:cNvPr id="4" name="Slide Number Placeholder 3"/>
          <p:cNvSpPr>
            <a:spLocks noGrp="1"/>
          </p:cNvSpPr>
          <p:nvPr>
            <p:ph type="sldNum" sz="quarter" idx="5"/>
          </p:nvPr>
        </p:nvSpPr>
        <p:spPr/>
        <p:txBody>
          <a:bodyPr/>
          <a:lstStyle/>
          <a:p>
            <a:fld id="{4BD13B14-EDC8-4CCA-ACA6-240626B4E985}" type="slidenum">
              <a:rPr lang="en-US" smtClean="0"/>
              <a:t>22</a:t>
            </a:fld>
            <a:endParaRPr lang="en-US"/>
          </a:p>
        </p:txBody>
      </p:sp>
    </p:spTree>
    <p:extLst>
      <p:ext uri="{BB962C8B-B14F-4D97-AF65-F5344CB8AC3E}">
        <p14:creationId xmlns:p14="http://schemas.microsoft.com/office/powerpoint/2010/main" val="210009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Considerable visibility improvements have been made in affected areas on the haziest days.</a:t>
            </a:r>
          </a:p>
          <a:p>
            <a:endParaRPr lang="en-US" dirty="0"/>
          </a:p>
          <a:p>
            <a:r>
              <a:rPr lang="en-US" dirty="0"/>
              <a:t>Eastern Class I areas have seen dramatic visibility improvements thanks to emissions reductions from implementation of the Regional Haze Rule, along with the Acid Rain Program and the Cross-state Air Pollution Rule (reference the figure, with darker blue triangles indicating more significant improvements in visibility) .</a:t>
            </a:r>
          </a:p>
          <a:p>
            <a:endParaRPr lang="en-US" dirty="0"/>
          </a:p>
          <a:p>
            <a:r>
              <a:rPr lang="en-US" sz="1200" kern="1200" dirty="0">
                <a:solidFill>
                  <a:schemeClr val="tx1"/>
                </a:solidFill>
                <a:effectLst/>
                <a:latin typeface="+mn-lt"/>
                <a:ea typeface="+mn-ea"/>
                <a:cs typeface="+mn-cs"/>
              </a:rPr>
              <a:t>Western Class I areas have seen visibility improvements as well, but not as dramatically as in eastern states, primarily due to natural causes such as wildfires and dust storms, which can mask improvements due to human-caused emissions reductions.</a:t>
            </a:r>
            <a:endParaRPr lang="en-US" dirty="0"/>
          </a:p>
          <a:p>
            <a:endParaRPr lang="en-US" dirty="0"/>
          </a:p>
        </p:txBody>
      </p:sp>
      <p:sp>
        <p:nvSpPr>
          <p:cNvPr id="4" name="Slide Number Placeholder 3"/>
          <p:cNvSpPr>
            <a:spLocks noGrp="1"/>
          </p:cNvSpPr>
          <p:nvPr>
            <p:ph type="sldNum" sz="quarter" idx="5"/>
          </p:nvPr>
        </p:nvSpPr>
        <p:spPr/>
        <p:txBody>
          <a:bodyPr/>
          <a:lstStyle/>
          <a:p>
            <a:fld id="{4BD13B14-EDC8-4CCA-ACA6-240626B4E985}" type="slidenum">
              <a:rPr lang="en-US" smtClean="0"/>
              <a:t>24</a:t>
            </a:fld>
            <a:endParaRPr lang="en-US"/>
          </a:p>
        </p:txBody>
      </p:sp>
    </p:spTree>
    <p:extLst>
      <p:ext uri="{BB962C8B-B14F-4D97-AF65-F5344CB8AC3E}">
        <p14:creationId xmlns:p14="http://schemas.microsoft.com/office/powerpoint/2010/main" val="2519899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The top two images show examples of the natural emissions sources that affect Western Class I areas, and can mask improvements in visibility due to reductions in human-caused emissions.</a:t>
            </a:r>
          </a:p>
          <a:p>
            <a:endParaRPr lang="en-US" dirty="0"/>
          </a:p>
          <a:p>
            <a:r>
              <a:rPr lang="en-US" dirty="0"/>
              <a:t>Note that international transport of pollutants can also have an affect on visibility in Western Class I areas, as seen in the lower image, showing pollution from fires and industrial sources in Asia moving across the Pacific Ocean to North America.</a:t>
            </a:r>
          </a:p>
        </p:txBody>
      </p:sp>
      <p:sp>
        <p:nvSpPr>
          <p:cNvPr id="4" name="Slide Number Placeholder 3"/>
          <p:cNvSpPr>
            <a:spLocks noGrp="1"/>
          </p:cNvSpPr>
          <p:nvPr>
            <p:ph type="sldNum" sz="quarter" idx="5"/>
          </p:nvPr>
        </p:nvSpPr>
        <p:spPr/>
        <p:txBody>
          <a:bodyPr/>
          <a:lstStyle/>
          <a:p>
            <a:fld id="{4BD13B14-EDC8-4CCA-ACA6-240626B4E985}" type="slidenum">
              <a:rPr lang="en-US" smtClean="0"/>
              <a:t>25</a:t>
            </a:fld>
            <a:endParaRPr lang="en-US"/>
          </a:p>
        </p:txBody>
      </p:sp>
    </p:spTree>
    <p:extLst>
      <p:ext uri="{BB962C8B-B14F-4D97-AF65-F5344CB8AC3E}">
        <p14:creationId xmlns:p14="http://schemas.microsoft.com/office/powerpoint/2010/main" val="2649345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We’ve made progress, but now what? </a:t>
            </a:r>
          </a:p>
          <a:p>
            <a:endParaRPr lang="en-US" dirty="0"/>
          </a:p>
          <a:p>
            <a:r>
              <a:rPr lang="en-US" dirty="0"/>
              <a:t>Previously mentioned that SIP revisions are due in 2021 for the second implementation period (2018-2028).  States are in the process now of analyzing monitoring data to determine whether progress is being made at each Class I area. They are also looking at sources of emissions to assess whether additional emission controls might be necessary to continue to make progress. </a:t>
            </a:r>
          </a:p>
          <a:p>
            <a:endParaRPr lang="en-US" dirty="0"/>
          </a:p>
          <a:p>
            <a:r>
              <a:rPr lang="en-US" dirty="0"/>
              <a:t>Hopefully, states are also communicating with a wide variety of partners and stakeholders throughout the analysis process. Note the difference between the formal communication that is required in the Regional Haze Rule (fairly limited in scope and timing) versus the informal communication that should occur throughout the planning process in order to ensure all key parties are in the loop and have a chance to participate well before anything is finalized. This type of communication helps ensure a smooth process and ideally we arrive at the end with a plan that we already know will work for everyone.</a:t>
            </a:r>
          </a:p>
        </p:txBody>
      </p:sp>
      <p:sp>
        <p:nvSpPr>
          <p:cNvPr id="4" name="Slide Number Placeholder 3"/>
          <p:cNvSpPr>
            <a:spLocks noGrp="1"/>
          </p:cNvSpPr>
          <p:nvPr>
            <p:ph type="sldNum" sz="quarter" idx="10"/>
          </p:nvPr>
        </p:nvSpPr>
        <p:spPr/>
        <p:txBody>
          <a:bodyPr/>
          <a:lstStyle/>
          <a:p>
            <a:fld id="{4BD13B14-EDC8-4CCA-ACA6-240626B4E985}" type="slidenum">
              <a:rPr lang="en-US" smtClean="0"/>
              <a:t>26</a:t>
            </a:fld>
            <a:endParaRPr lang="en-US"/>
          </a:p>
        </p:txBody>
      </p:sp>
    </p:spTree>
    <p:extLst>
      <p:ext uri="{BB962C8B-B14F-4D97-AF65-F5344CB8AC3E}">
        <p14:creationId xmlns:p14="http://schemas.microsoft.com/office/powerpoint/2010/main" val="3332515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Describe the sort of information involved in planning. These are topics that may be part of conversations between states writing SIPs or tribes writing TIPs and their partners and stakeholders.</a:t>
            </a:r>
          </a:p>
        </p:txBody>
      </p:sp>
      <p:sp>
        <p:nvSpPr>
          <p:cNvPr id="4" name="Slide Number Placeholder 3"/>
          <p:cNvSpPr>
            <a:spLocks noGrp="1"/>
          </p:cNvSpPr>
          <p:nvPr>
            <p:ph type="sldNum" sz="quarter" idx="10"/>
          </p:nvPr>
        </p:nvSpPr>
        <p:spPr/>
        <p:txBody>
          <a:bodyPr/>
          <a:lstStyle/>
          <a:p>
            <a:fld id="{4BD13B14-EDC8-4CCA-ACA6-240626B4E985}" type="slidenum">
              <a:rPr lang="en-US" smtClean="0"/>
              <a:t>27</a:t>
            </a:fld>
            <a:endParaRPr lang="en-US"/>
          </a:p>
        </p:txBody>
      </p:sp>
    </p:spTree>
    <p:extLst>
      <p:ext uri="{BB962C8B-B14F-4D97-AF65-F5344CB8AC3E}">
        <p14:creationId xmlns:p14="http://schemas.microsoft.com/office/powerpoint/2010/main" val="2696860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EPA encouraged states and Tribes across the U.S. to address visibility impairment from a regional perspective and Congress provided substantial dedicated funding until 2010 to regional organizations.  </a:t>
            </a:r>
          </a:p>
          <a:p>
            <a:pPr lvl="1"/>
            <a:r>
              <a:rPr lang="en-US" sz="1200" kern="1200" dirty="0">
                <a:solidFill>
                  <a:schemeClr val="tx1"/>
                </a:solidFill>
                <a:effectLst/>
                <a:latin typeface="+mn-lt"/>
                <a:ea typeface="+mn-ea"/>
                <a:cs typeface="+mn-cs"/>
              </a:rPr>
              <a:t>After 2010, the various Multi-Jurisdictional Organizations (MJOs) across the U.S. are now providing regional analysis and planning support (see figure next page).</a:t>
            </a:r>
          </a:p>
          <a:p>
            <a:pPr lvl="1"/>
            <a:r>
              <a:rPr lang="en-US" sz="1200" kern="1200" dirty="0">
                <a:solidFill>
                  <a:schemeClr val="tx1"/>
                </a:solidFill>
                <a:effectLst/>
                <a:latin typeface="+mn-lt"/>
                <a:ea typeface="+mn-ea"/>
                <a:cs typeface="+mn-cs"/>
              </a:rPr>
              <a:t>Participation in MJOs can help Tribes understand how the Regional Haze Rule is being implemented, and how compliance efforts may impact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organizations across the country include the Western States Air Resources Council-Western Regional Air Partnership, Central States Air Resource Agencies, Lake Michigan Air Directors Consortium, Metro 4-Southeastern States Air Resource Managers, Northeast States for Coordinated Air Use Management, and Mid-Atlantic Regional Air Management Association.)</a:t>
            </a:r>
          </a:p>
        </p:txBody>
      </p:sp>
      <p:sp>
        <p:nvSpPr>
          <p:cNvPr id="4" name="Slide Number Placeholder 3"/>
          <p:cNvSpPr>
            <a:spLocks noGrp="1"/>
          </p:cNvSpPr>
          <p:nvPr>
            <p:ph type="sldNum" sz="quarter" idx="5"/>
          </p:nvPr>
        </p:nvSpPr>
        <p:spPr/>
        <p:txBody>
          <a:bodyPr/>
          <a:lstStyle/>
          <a:p>
            <a:fld id="{4BD13B14-EDC8-4CCA-ACA6-240626B4E985}" type="slidenum">
              <a:rPr lang="en-US" smtClean="0"/>
              <a:t>29</a:t>
            </a:fld>
            <a:endParaRPr lang="en-US"/>
          </a:p>
        </p:txBody>
      </p:sp>
    </p:spTree>
    <p:extLst>
      <p:ext uri="{BB962C8B-B14F-4D97-AF65-F5344CB8AC3E}">
        <p14:creationId xmlns:p14="http://schemas.microsoft.com/office/powerpoint/2010/main" val="3028178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Grand Canyon Visibility Transport Commission was later expanded to become </a:t>
            </a:r>
            <a:r>
              <a:rPr lang="en-US" sz="1200" b="0" kern="1200" dirty="0">
                <a:solidFill>
                  <a:schemeClr val="tx1"/>
                </a:solidFill>
                <a:effectLst/>
                <a:latin typeface="+mn-lt"/>
                <a:ea typeface="+mn-ea"/>
                <a:cs typeface="+mn-cs"/>
              </a:rPr>
              <a:t>the Western Regional Air Partnership, or WRAP</a:t>
            </a:r>
            <a:r>
              <a:rPr lang="en-US" sz="1200" kern="1200" dirty="0">
                <a:solidFill>
                  <a:schemeClr val="tx1"/>
                </a:solidFill>
                <a:effectLst/>
                <a:latin typeface="+mn-lt"/>
                <a:ea typeface="+mn-ea"/>
                <a:cs typeface="+mn-cs"/>
              </a:rPr>
              <a:t>. The WRAP works to address regional haze and other regional air quality issues in a coordinated manner, and provide a unified voice for Tribes and states in working with the EPA on air quality regulatory matters.</a:t>
            </a:r>
          </a:p>
        </p:txBody>
      </p:sp>
      <p:sp>
        <p:nvSpPr>
          <p:cNvPr id="4" name="Slide Number Placeholder 3"/>
          <p:cNvSpPr>
            <a:spLocks noGrp="1"/>
          </p:cNvSpPr>
          <p:nvPr>
            <p:ph type="sldNum" sz="quarter" idx="5"/>
          </p:nvPr>
        </p:nvSpPr>
        <p:spPr/>
        <p:txBody>
          <a:bodyPr/>
          <a:lstStyle/>
          <a:p>
            <a:fld id="{4BD13B14-EDC8-4CCA-ACA6-240626B4E985}" type="slidenum">
              <a:rPr lang="en-US" smtClean="0"/>
              <a:t>30</a:t>
            </a:fld>
            <a:endParaRPr lang="en-US"/>
          </a:p>
        </p:txBody>
      </p:sp>
    </p:spTree>
    <p:extLst>
      <p:ext uri="{BB962C8B-B14F-4D97-AF65-F5344CB8AC3E}">
        <p14:creationId xmlns:p14="http://schemas.microsoft.com/office/powerpoint/2010/main" val="2423093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Among many other things, the WRAP is currently working with member states to prepare SIPs for Round 2 of Regional Haze planning, providing training, modeling and analysis, and a standardized database storage system for emissions sources and model results to be incorporated into the SIPs.</a:t>
            </a:r>
            <a:endParaRPr lang="en-US" dirty="0"/>
          </a:p>
        </p:txBody>
      </p:sp>
      <p:sp>
        <p:nvSpPr>
          <p:cNvPr id="4" name="Slide Number Placeholder 3"/>
          <p:cNvSpPr>
            <a:spLocks noGrp="1"/>
          </p:cNvSpPr>
          <p:nvPr>
            <p:ph type="sldNum" sz="quarter" idx="5"/>
          </p:nvPr>
        </p:nvSpPr>
        <p:spPr/>
        <p:txBody>
          <a:bodyPr/>
          <a:lstStyle/>
          <a:p>
            <a:fld id="{4BD13B14-EDC8-4CCA-ACA6-240626B4E985}" type="slidenum">
              <a:rPr lang="en-US" smtClean="0"/>
              <a:t>31</a:t>
            </a:fld>
            <a:endParaRPr lang="en-US"/>
          </a:p>
        </p:txBody>
      </p:sp>
    </p:spTree>
    <p:extLst>
      <p:ext uri="{BB962C8B-B14F-4D97-AF65-F5344CB8AC3E}">
        <p14:creationId xmlns:p14="http://schemas.microsoft.com/office/powerpoint/2010/main" val="3203855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Tribes are automatically members in the WRAP, but need to</a:t>
            </a:r>
            <a:r>
              <a:rPr lang="en-US" baseline="0" dirty="0"/>
              <a:t> send an official letter to WRAP requesting active membership and designating two contact people in order to be active members.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1919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normAutofit/>
          </a:bodyPr>
          <a:lstStyle/>
          <a:p>
            <a:r>
              <a:rPr lang="en-US" dirty="0"/>
              <a:t>Tribes always have played an important role in WRAP governance.</a:t>
            </a:r>
            <a:r>
              <a:rPr lang="en-US" baseline="0" dirty="0"/>
              <a:t> Needs and opportunities for more Tribal participation are growing.</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935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Visibility is considered important enough that a National Visibility Goal was included in the federal Clean Air Act, which is the primary federal legislation that controls air pollution through many different programs addressing emissions from stationary and mobile sources, hazardous air pollutants, acid rain, and others.</a:t>
            </a:r>
          </a:p>
        </p:txBody>
      </p:sp>
      <p:sp>
        <p:nvSpPr>
          <p:cNvPr id="4" name="Slide Number Placeholder 3"/>
          <p:cNvSpPr>
            <a:spLocks noGrp="1"/>
          </p:cNvSpPr>
          <p:nvPr>
            <p:ph type="sldNum" sz="quarter" idx="5"/>
          </p:nvPr>
        </p:nvSpPr>
        <p:spPr/>
        <p:txBody>
          <a:bodyPr/>
          <a:lstStyle/>
          <a:p>
            <a:fld id="{4BD13B14-EDC8-4CCA-ACA6-240626B4E985}" type="slidenum">
              <a:rPr lang="en-US" smtClean="0"/>
              <a:t>4</a:t>
            </a:fld>
            <a:endParaRPr lang="en-US"/>
          </a:p>
        </p:txBody>
      </p:sp>
    </p:spTree>
    <p:extLst>
      <p:ext uri="{BB962C8B-B14F-4D97-AF65-F5344CB8AC3E}">
        <p14:creationId xmlns:p14="http://schemas.microsoft.com/office/powerpoint/2010/main" val="3325335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normAutofit/>
          </a:bodyPr>
          <a:lstStyle/>
          <a:p>
            <a:r>
              <a:rPr lang="en-US" dirty="0"/>
              <a:t>These current</a:t>
            </a:r>
            <a:r>
              <a:rPr lang="en-US" baseline="0" dirty="0"/>
              <a:t> </a:t>
            </a:r>
            <a:r>
              <a:rPr lang="en-US" dirty="0"/>
              <a:t>WRAP’s sub-groups are</a:t>
            </a:r>
            <a:r>
              <a:rPr lang="en-US" baseline="0" dirty="0"/>
              <a:t> of interest to different Tribes.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6166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smtClean="0">
                <a:solidFill>
                  <a:schemeClr val="dk1"/>
                </a:solidFill>
                <a:effectLst/>
                <a:latin typeface="Calibri"/>
                <a:ea typeface="Calibri"/>
                <a:cs typeface="Calibri"/>
                <a:sym typeface="Calibri"/>
              </a:rPr>
              <a:t>Ceded &amp;</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U&amp;A Lands</a:t>
            </a:r>
            <a:r>
              <a:rPr lang="en-US" sz="1200" b="0" i="0" u="none" strike="noStrike" cap="none" baseline="0" dirty="0" smtClean="0">
                <a:solidFill>
                  <a:schemeClr val="dk1"/>
                </a:solidFill>
                <a:effectLst/>
                <a:latin typeface="Calibri"/>
                <a:ea typeface="Calibri"/>
                <a:cs typeface="Calibri"/>
                <a:sym typeface="Calibri"/>
              </a:rPr>
              <a:t> &amp; </a:t>
            </a:r>
            <a:r>
              <a:rPr lang="en-US" sz="1200" b="0" i="0" u="none" strike="noStrike" cap="none" dirty="0" smtClean="0">
                <a:solidFill>
                  <a:schemeClr val="dk1"/>
                </a:solidFill>
                <a:effectLst/>
                <a:latin typeface="Calibri"/>
                <a:ea typeface="Calibri"/>
                <a:cs typeface="Calibri"/>
                <a:sym typeface="Calibri"/>
              </a:rPr>
              <a:t>Class I</a:t>
            </a:r>
            <a:r>
              <a:rPr lang="en-US" sz="1200" b="0" i="0" u="none" strike="noStrike" cap="none" baseline="0" dirty="0" smtClean="0">
                <a:solidFill>
                  <a:schemeClr val="dk1"/>
                </a:solidFill>
                <a:effectLst/>
                <a:latin typeface="Calibri"/>
                <a:ea typeface="Calibri"/>
                <a:cs typeface="Calibri"/>
                <a:sym typeface="Calibri"/>
              </a:rPr>
              <a:t> Areas:</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err="1" smtClean="0">
                <a:solidFill>
                  <a:schemeClr val="dk1"/>
                </a:solidFill>
                <a:effectLst/>
                <a:latin typeface="Calibri"/>
                <a:ea typeface="Calibri"/>
                <a:cs typeface="Calibri"/>
                <a:sym typeface="Calibri"/>
              </a:rPr>
              <a:t>Selway</a:t>
            </a:r>
            <a:r>
              <a:rPr lang="en-US" sz="1200" b="0" i="0" u="none" strike="noStrike" cap="none" dirty="0" smtClean="0">
                <a:solidFill>
                  <a:schemeClr val="dk1"/>
                </a:solidFill>
                <a:effectLst/>
                <a:latin typeface="Calibri"/>
                <a:ea typeface="Calibri"/>
                <a:cs typeface="Calibri"/>
                <a:sym typeface="Calibri"/>
              </a:rPr>
              <a:t>-Bitterroot Wilderness Area</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smtClean="0">
                <a:solidFill>
                  <a:schemeClr val="dk1"/>
                </a:solidFill>
                <a:effectLst/>
                <a:latin typeface="Calibri"/>
                <a:ea typeface="Calibri"/>
                <a:cs typeface="Calibri"/>
                <a:sym typeface="Calibri"/>
              </a:rPr>
              <a:t>Hells</a:t>
            </a:r>
            <a:r>
              <a:rPr lang="en-US" sz="1200" b="0" i="0" u="none" strike="noStrike" cap="none" baseline="0" dirty="0" smtClean="0">
                <a:solidFill>
                  <a:schemeClr val="dk1"/>
                </a:solidFill>
                <a:effectLst/>
                <a:latin typeface="Calibri"/>
                <a:ea typeface="Calibri"/>
                <a:cs typeface="Calibri"/>
                <a:sym typeface="Calibri"/>
              </a:rPr>
              <a:t> Canyon Wilderness Area</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baseline="0" dirty="0" smtClean="0">
                <a:solidFill>
                  <a:schemeClr val="dk1"/>
                </a:solidFill>
                <a:effectLst/>
                <a:latin typeface="Calibri"/>
                <a:ea typeface="Calibri"/>
                <a:cs typeface="Calibri"/>
                <a:sym typeface="Calibri"/>
              </a:rPr>
              <a:t>Eagle Cap Wilderness Area</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baseline="0" dirty="0" smtClean="0">
                <a:solidFill>
                  <a:schemeClr val="dk1"/>
                </a:solidFill>
                <a:effectLst/>
                <a:latin typeface="Calibri"/>
                <a:ea typeface="Calibri"/>
                <a:cs typeface="Calibri"/>
                <a:sym typeface="Calibri"/>
              </a:rPr>
              <a:t>Treaty-reserved resources (hunting, gathering, fishing)</a:t>
            </a:r>
            <a:endParaRPr lang="en-US" sz="1200" b="0" i="0" u="none" strike="noStrike" cap="none" dirty="0" smtClean="0">
              <a:solidFill>
                <a:schemeClr val="dk1"/>
              </a:solidFill>
              <a:effectLst/>
              <a:latin typeface="Calibri"/>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smtClean="0">
                <a:solidFill>
                  <a:schemeClr val="dk1"/>
                </a:solidFill>
                <a:effectLst/>
                <a:latin typeface="Calibri"/>
                <a:ea typeface="Calibri"/>
                <a:cs typeface="Calibri"/>
                <a:sym typeface="Calibri"/>
              </a:rPr>
              <a:t>Visibility-impairing</a:t>
            </a:r>
            <a:r>
              <a:rPr lang="en-US" sz="1200" b="0" i="0" u="none" strike="noStrike" cap="none" baseline="0" dirty="0" smtClean="0">
                <a:solidFill>
                  <a:schemeClr val="dk1"/>
                </a:solidFill>
                <a:effectLst/>
                <a:latin typeface="+mn-lt"/>
                <a:ea typeface="Calibri"/>
                <a:cs typeface="Calibri"/>
                <a:sym typeface="Calibri"/>
              </a:rPr>
              <a:t> (ozone, acid rain, total PM) and other (nitrogen deposition and mercury methylation) pollutants can harm ecosystems and human health</a:t>
            </a:r>
          </a:p>
          <a:p>
            <a:pPr marL="1371600" lvl="2" indent="-457200">
              <a:lnSpc>
                <a:spcPct val="80000"/>
              </a:lnSpc>
              <a:buFont typeface="Arial" panose="020B0604020202020204" pitchFamily="34" charset="0"/>
              <a:buChar char="•"/>
              <a:defRPr/>
            </a:pPr>
            <a:r>
              <a:rPr lang="en-US" sz="2800" dirty="0" smtClean="0"/>
              <a:t>Injure food and medicinal plants, and their ecosystem</a:t>
            </a:r>
          </a:p>
          <a:p>
            <a:pPr marL="1371600" lvl="2" indent="-457200">
              <a:lnSpc>
                <a:spcPct val="80000"/>
              </a:lnSpc>
              <a:buFont typeface="Arial" panose="020B0604020202020204" pitchFamily="34" charset="0"/>
              <a:buChar char="•"/>
              <a:defRPr/>
            </a:pPr>
            <a:r>
              <a:rPr lang="en-US" sz="2800" dirty="0" err="1" smtClean="0"/>
              <a:t>Bioaccumulate</a:t>
            </a:r>
            <a:r>
              <a:rPr lang="en-US" sz="2800" dirty="0" smtClean="0"/>
              <a:t> deposition mercury and other metals into food- and medicinal- sources</a:t>
            </a:r>
          </a:p>
          <a:p>
            <a:pPr marL="1371600" lvl="2" indent="-457200">
              <a:lnSpc>
                <a:spcPct val="80000"/>
              </a:lnSpc>
              <a:buFont typeface="Arial" panose="020B0604020202020204" pitchFamily="34" charset="0"/>
              <a:buChar char="•"/>
              <a:defRPr/>
            </a:pPr>
            <a:r>
              <a:rPr lang="en-US" sz="2800" dirty="0" smtClean="0"/>
              <a:t>Result in degradation of Petroglyphs, </a:t>
            </a:r>
            <a:r>
              <a:rPr lang="en-US" sz="2800" dirty="0" err="1" smtClean="0"/>
              <a:t>Petroforms</a:t>
            </a:r>
            <a:r>
              <a:rPr lang="en-US" sz="2800" dirty="0" smtClean="0"/>
              <a:t>, and other Sacred sites</a:t>
            </a:r>
          </a:p>
          <a:p>
            <a:pPr marL="1371600" lvl="2" indent="-457200">
              <a:lnSpc>
                <a:spcPct val="80000"/>
              </a:lnSpc>
              <a:buFont typeface="Arial" panose="020B0604020202020204" pitchFamily="34" charset="0"/>
              <a:buChar char="•"/>
              <a:defRPr/>
            </a:pPr>
            <a:r>
              <a:rPr lang="en-US" sz="2800" dirty="0" smtClean="0"/>
              <a:t>Contribute to overall environmental degradation of Sacred sights</a:t>
            </a:r>
          </a:p>
          <a:p>
            <a:pPr marL="1371600" lvl="2" indent="-457200">
              <a:lnSpc>
                <a:spcPct val="80000"/>
              </a:lnSpc>
              <a:buFont typeface="Arial" panose="020B0604020202020204" pitchFamily="34" charset="0"/>
              <a:buChar char="•"/>
              <a:defRPr/>
            </a:pPr>
            <a:r>
              <a:rPr lang="en-US" sz="2800" dirty="0" smtClean="0"/>
              <a:t>Trigger asthma and/or other respiratory conditions</a:t>
            </a:r>
          </a:p>
          <a:p>
            <a:pPr marL="1371600" lvl="2" indent="-457200">
              <a:lnSpc>
                <a:spcPct val="80000"/>
              </a:lnSpc>
              <a:buFont typeface="Arial" panose="020B0604020202020204" pitchFamily="34" charset="0"/>
              <a:buChar char="•"/>
              <a:defRPr/>
            </a:pPr>
            <a:r>
              <a:rPr lang="en-US" sz="2800" dirty="0" smtClean="0"/>
              <a:t>Exacerbate cardiovascular conditions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baseline="0" dirty="0" smtClean="0">
                <a:solidFill>
                  <a:schemeClr val="dk1"/>
                </a:solidFill>
                <a:effectLst/>
                <a:latin typeface="+mn-lt"/>
                <a:ea typeface="Calibri"/>
                <a:cs typeface="Calibri"/>
                <a:sym typeface="Calibri"/>
              </a:rPr>
              <a:t>Networking – invaluable opportunities for working with other air quality professionals with shared goals</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smtClean="0">
                <a:solidFill>
                  <a:schemeClr val="dk1"/>
                </a:solidFill>
                <a:effectLst/>
                <a:latin typeface="Calibri"/>
                <a:ea typeface="Calibri"/>
                <a:cs typeface="Calibri"/>
                <a:sym typeface="Calibri"/>
              </a:rPr>
              <a:t>SMP</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smtClean="0">
                <a:solidFill>
                  <a:schemeClr val="dk1"/>
                </a:solidFill>
                <a:effectLst/>
                <a:latin typeface="Calibri"/>
                <a:ea typeface="Calibri"/>
                <a:cs typeface="Calibri"/>
                <a:sym typeface="Calibri"/>
              </a:rPr>
              <a:t>There are a number of tools produced by the WRAP that are useful in smoke management</a:t>
            </a:r>
            <a:r>
              <a:rPr lang="en-US" sz="1200" b="0" i="0" u="none" strike="noStrike" cap="none" baseline="0" dirty="0" smtClean="0">
                <a:solidFill>
                  <a:schemeClr val="dk1"/>
                </a:solidFill>
                <a:effectLst/>
                <a:latin typeface="Calibri"/>
                <a:ea typeface="Calibri"/>
                <a:cs typeface="Calibri"/>
                <a:sym typeface="Calibri"/>
              </a:rPr>
              <a:t> (FETS, smoke emissions inventories)</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baseline="0" dirty="0" smtClean="0">
                <a:solidFill>
                  <a:schemeClr val="dk1"/>
                </a:solidFill>
                <a:effectLst/>
                <a:latin typeface="Calibri"/>
                <a:ea typeface="Calibri"/>
                <a:cs typeface="Calibri"/>
                <a:sym typeface="Calibri"/>
              </a:rPr>
              <a:t>Collaborative, multi-jurisdictional, regional approach to SMP is key to managing smoke and protecting human health and welfare</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baseline="0" dirty="0" smtClean="0">
                <a:solidFill>
                  <a:schemeClr val="dk1"/>
                </a:solidFill>
                <a:effectLst/>
                <a:latin typeface="Calibri"/>
                <a:ea typeface="Calibri"/>
                <a:cs typeface="Calibri"/>
                <a:sym typeface="Calibri"/>
              </a:rPr>
              <a:t>Smoke management has become a huge issue in recent years: prescribed burns, wildfires, smoke ready communities.</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0" u="none" strike="noStrike" cap="none" baseline="0"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41</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2774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The SUIT AQP has worked to share emission inventory information with WRAP for their 2014 Greater San Juan Basin Emission Inventory and for their efforts in aiding the BLM in development of the Colorado Air Resource Management Modeling Study.</a:t>
            </a:r>
          </a:p>
          <a:p>
            <a:endParaRPr lang="en-US" sz="1200" b="0"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The Southern Ute Indian Reservation (SUIR) is a Reservation with significant natural gas production and the Southern Ute Indian Tribe (SUIT) owns and operates oil and gas production, processing and transmission companies on and off the Reservation. Ozone concentrations on the SUIR have been close to the 2015 Ozone standard of 70 ppb at one or more of its monitoring stations in one or more of the last several years. An Intergovernmental Agreement (IGA) is managed by the Southern Ute Indian Tribe and State of Colorado Environmental Commission (Commission), which serves as the policy-making and administrative review authority for the Reservation Air Program, and the IGA established the Tribe as the administrator of the Reservation Air Program. A main goal of the IGA was to create a single air quality program for all lands within the exterior Reservation boundaries. Under the IGA, the EPA retains authority to administer federal Clean Air Act programs on the Reservation that have not been adopted by the Commission. Since 2012, SUIT has been administering a Part 70 program delegation of the Title V Operating Permit program for the SUIR. This delegation provided the Tribe authority to perform permitting, compliance inspections, and civil enforcement. In 2018, 36 sources operated under SUIT-issued Title V permits.  </a:t>
            </a:r>
          </a:p>
          <a:p>
            <a:r>
              <a:rPr lang="en-US" sz="1200" b="0" i="0" u="none" strike="noStrike" cap="none" dirty="0">
                <a:solidFill>
                  <a:schemeClr val="dk1"/>
                </a:solidFill>
                <a:effectLst/>
                <a:latin typeface="Calibri"/>
                <a:ea typeface="Calibri"/>
                <a:cs typeface="Calibri"/>
                <a:sym typeface="Calibri"/>
              </a:rPr>
              <a:t>According to the 2015 Southern Ute Indian Tribe Comprehensive Emission Inventory for Criteria Pollutants, Hazardous Air Pollutants, and Greenhouse Gases, oil and gas production and processing infrastructure account for the vast majority of stationary sources of air pollution on the Reservation. The Tribe manages two regulatory and one non-regulatory air quality monitoring stations on the SUIR. Pollutants monitored include ozone, oxides of nitrogen, carbon monoxide, particulate matter, sulfur dioxide, methane, and non-methane hydrocarbons. The Tribe also has an experimental mobile methane detection unit.  Minor sources on the SUIR are currently regulated through the EPA’s administration of the federal TMNSR and FIP for all oil &amp; gas activity (over 300 sources). There are approximately 2600 additional oil and gas sources on the SUIR with emissions below the de-</a:t>
            </a:r>
            <a:r>
              <a:rPr lang="en-US" sz="1200" b="0" i="0" u="none" strike="noStrike" cap="none" dirty="0" err="1">
                <a:solidFill>
                  <a:schemeClr val="dk1"/>
                </a:solidFill>
                <a:effectLst/>
                <a:latin typeface="Calibri"/>
                <a:ea typeface="Calibri"/>
                <a:cs typeface="Calibri"/>
                <a:sym typeface="Calibri"/>
              </a:rPr>
              <a:t>minimus</a:t>
            </a:r>
            <a:r>
              <a:rPr lang="en-US" sz="1200" b="0" i="0" u="none" strike="noStrike" cap="none" dirty="0">
                <a:solidFill>
                  <a:schemeClr val="dk1"/>
                </a:solidFill>
                <a:effectLst/>
                <a:latin typeface="Calibri"/>
                <a:ea typeface="Calibri"/>
                <a:cs typeface="Calibri"/>
                <a:sym typeface="Calibri"/>
              </a:rPr>
              <a:t> permitting thresholds of the TMNSR and FIP. There is concern at the Air Quality Program that the FIP and State of New Mexico air quality regulations may not be adequate to prevent a future non-attainment designation for Ozone in the San Juan Basin, due  to the volume of oil &amp; gas activity, particularly if there is another boom. The SUIT is considering either seeking administrative delegation for the TMNSR and FIP or submitting a TIP to replace the TMNSR and FIP in its entirety. The Air Quality Program recommended the Commission to consider authorizing the Tribe to seek administrative delegation of the federal TMNSR program and FIP at the Commission meeting on December 5, 2018. The Commission has tasked the Air Quality Program with seeking some additional stakeholder input prior to making a final decision on minor source regulation on the SUIR.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43</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2774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200" b="0" i="0" u="sng" strike="noStrike" cap="none" dirty="0">
                <a:solidFill>
                  <a:schemeClr val="dk1"/>
                </a:solidFill>
                <a:effectLst/>
                <a:latin typeface="Calibri"/>
                <a:ea typeface="Calibri"/>
                <a:cs typeface="Calibri"/>
                <a:sym typeface="Calibri"/>
              </a:rPr>
              <a:t>Forestry, Fire and Air Quality: Confederated Tribes of the Colville Reservation</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p>
          <a:p>
            <a:pPr fontAlgn="base"/>
            <a:r>
              <a:rPr lang="en-US" sz="1200" b="0" i="0" u="none" strike="noStrike" cap="none" dirty="0">
                <a:solidFill>
                  <a:schemeClr val="dk1"/>
                </a:solidFill>
                <a:effectLst/>
                <a:latin typeface="Calibri"/>
                <a:ea typeface="Calibri"/>
                <a:cs typeface="Calibri"/>
                <a:sym typeface="Calibri"/>
              </a:rPr>
              <a:t>	For the Confederated Tribes of the Colville Reservation ("Colville Tribes"), who have been long-time active participants in the WRAP, forest management and timber sales are an important source of revenue. These revenues have historically funded Tribal government operations, providing services and supporting government employment. About two thirds of the reservation is forested; the wildfires in the 2015 season burned nearly 20 percent of the Tribe’s total land, including timber valued at $100 million. Increasingly severe fire seasons and a tendency for winter weather inversions also cause serious air quality health concerns. Consequently, managing fires for forest health and public health is important to the Tribes. The Colville Tribes’ Forestry division collaborates with the Air Quality program in the Office of Environmental Trust and other Tribal agencies to plan for and manage fire as part of its strategies in implementing its role in the Integrated Resources Master Plan and the Forest Management Plan.</a:t>
            </a:r>
          </a:p>
          <a:p>
            <a:pPr fontAlgn="base"/>
            <a:r>
              <a:rPr lang="en-US" sz="1200" b="0" i="0" u="none" strike="noStrike" cap="none" dirty="0">
                <a:solidFill>
                  <a:schemeClr val="dk1"/>
                </a:solidFill>
                <a:effectLst/>
                <a:latin typeface="Calibri"/>
                <a:ea typeface="Calibri"/>
                <a:cs typeface="Calibri"/>
                <a:sym typeface="Calibri"/>
              </a:rPr>
              <a:t>	In Fall 2015, the Confederated Tribes of the Colville Indian Reservation signed an agreement with USEPA Region 10 to allow the Tribes to manage the Federal Air Rules for Reservations provisions for air pollution episodes, open burning and burn bans. This partial delegation of authority under FARR enabled much greater outreach regarding these provisions, as they are now managed by the Colville Reservation Office of Environmental Trust. Enforcement remains the responsibility of EPA Region 10. </a:t>
            </a:r>
          </a:p>
          <a:p>
            <a:pPr fontAlgn="base"/>
            <a:r>
              <a:rPr lang="en-US" sz="1200" b="0" i="0" u="none" strike="noStrike" cap="none" dirty="0">
                <a:solidFill>
                  <a:schemeClr val="dk1"/>
                </a:solidFill>
                <a:effectLst/>
                <a:latin typeface="Calibri"/>
                <a:ea typeface="Calibri"/>
                <a:cs typeface="Calibri"/>
                <a:sym typeface="Calibri"/>
              </a:rPr>
              <a:t>	The Air Quality Program of the Office of Environmental Trust monitors air quality on the Reservation, makes determinations about appropriate burning times and burn bans, and issues permits for agricultural and other field or open burning. As part of this work, the Air Quality Program is involved with other Tribal programs, such as Emergency Services, Colville Indian Housing Authority, and Tribal Health, and collaborates with regional agencies on smoke and other air pollution issues and monitoring.</a:t>
            </a:r>
          </a:p>
          <a:p>
            <a:r>
              <a:rPr lang="en-US" sz="1200" b="0" i="0" u="none" strike="noStrike" cap="none" dirty="0">
                <a:solidFill>
                  <a:schemeClr val="dk1"/>
                </a:solidFill>
                <a:effectLst/>
                <a:latin typeface="Calibri"/>
                <a:ea typeface="Calibri"/>
                <a:cs typeface="Calibri"/>
                <a:sym typeface="Calibri"/>
              </a:rPr>
              <a:t>The Colville Tribes at this point have been long-time active members of the WRAP. Many years ago, Kris Ray, the Tribes’ Air Quality Program manager, noticed a high haze over the Reservation that could not be attributed to local or regional emissions sources.  He looked into WRAP for guidance, and became an active member by joining the Technical Steering Committee and becoming co-chair of the Tribal Data Workgroup.  This involvement has helped him understand the complexities of Regional Haze and other Western and</a:t>
            </a:r>
            <a:r>
              <a:rPr lang="en-US" sz="1200" b="0" i="0" u="none" strike="noStrike" cap="none" baseline="0" dirty="0">
                <a:solidFill>
                  <a:schemeClr val="dk1"/>
                </a:solidFill>
                <a:effectLst/>
                <a:latin typeface="Calibri"/>
                <a:ea typeface="Calibri"/>
                <a:cs typeface="Calibri"/>
                <a:sym typeface="Calibri"/>
              </a:rPr>
              <a:t> national</a:t>
            </a:r>
            <a:r>
              <a:rPr lang="en-US" sz="1200" b="0" i="0" u="none" strike="noStrike" cap="none" dirty="0">
                <a:solidFill>
                  <a:schemeClr val="dk1"/>
                </a:solidFill>
                <a:effectLst/>
                <a:latin typeface="Calibri"/>
                <a:ea typeface="Calibri"/>
                <a:cs typeface="Calibri"/>
                <a:sym typeface="Calibri"/>
              </a:rPr>
              <a:t> U.S. air quality issues.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45</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85638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Confederated Salish &amp; Kootenai Tribes</a:t>
            </a:r>
            <a:r>
              <a:rPr lang="en-US" baseline="0" dirty="0" smtClean="0"/>
              <a:t> are one of the original tribes to redesignate their air shed as Class 1 (1979-1981).  As such their interest and involvement in Regional Haze began during the Grand Canyon Transport Commission and migrated to the Western Regional Air Partnership. </a:t>
            </a:r>
            <a:r>
              <a:rPr lang="en-US" dirty="0" smtClean="0"/>
              <a:t> On August 7, 1987, EPA designated Polson and Ronan  a Group I (Non-Attainment) area for PM based on the Total Suspended Particulate (TSP) data collected by the CS&amp;KT Air Quality Program from 1982-1986.  Designation as a Group I area simply means that according to the data collected in  Ronan and Polson from PM</a:t>
            </a:r>
            <a:r>
              <a:rPr lang="en-US" baseline="-25000" dirty="0" smtClean="0"/>
              <a:t>10</a:t>
            </a:r>
            <a:r>
              <a:rPr lang="en-US" dirty="0" smtClean="0"/>
              <a:t> and TSP monitors those communities were expected to exceed the EPA standards of 150 µg/m</a:t>
            </a:r>
            <a:r>
              <a:rPr lang="en-US" baseline="30000" dirty="0" smtClean="0"/>
              <a:t>3</a:t>
            </a:r>
            <a:r>
              <a:rPr lang="en-US" dirty="0" smtClean="0"/>
              <a:t> daily or 50 µg/m</a:t>
            </a:r>
            <a:r>
              <a:rPr lang="en-US" baseline="30000" dirty="0" smtClean="0"/>
              <a:t>3</a:t>
            </a:r>
            <a:r>
              <a:rPr lang="en-US" dirty="0" smtClean="0"/>
              <a:t> annual average.</a:t>
            </a:r>
          </a:p>
          <a:p>
            <a:r>
              <a:rPr lang="en-US" dirty="0" smtClean="0"/>
              <a:t>	Improve Monitoring</a:t>
            </a:r>
          </a:p>
          <a:p>
            <a:r>
              <a:rPr lang="en-US" dirty="0" smtClean="0"/>
              <a:t>This site was established on June 4, 2002 for Interagency Monitoring of Protected Visual Environments. The data for the IMPROVE network is obtained from a download off of the Colorado State website.  The Regional Haze Rule expressly provides that tribal visibility programs are “not dependent on the strategies selected by the state or states in which the tribe is located”</a:t>
            </a:r>
          </a:p>
          <a:p>
            <a:r>
              <a:rPr lang="en-US" dirty="0" smtClean="0"/>
              <a:t>	CSKT has participated in the WRAP since it’s inception.  Lewis McLeod and I felt that tribes were very fortunate to have had the opportunity to be in the company of highly experienced air quality professionals and that his friendship increased the capacity of tribal air programs and our ability to provide input into state actions that benefit both the states and tribes.</a:t>
            </a:r>
          </a:p>
          <a:p>
            <a:r>
              <a:rPr lang="en-US" dirty="0" smtClean="0"/>
              <a:t>	Examples of products:</a:t>
            </a:r>
          </a:p>
          <a:p>
            <a:r>
              <a:rPr lang="en-US" dirty="0" smtClean="0"/>
              <a:t>Tribal Set Aside (Market Trading Forum)</a:t>
            </a:r>
          </a:p>
          <a:p>
            <a:r>
              <a:rPr lang="en-US" dirty="0" smtClean="0"/>
              <a:t>TEISS</a:t>
            </a:r>
          </a:p>
          <a:p>
            <a:r>
              <a:rPr lang="en-US" dirty="0" smtClean="0"/>
              <a:t>Model TIP</a:t>
            </a:r>
          </a:p>
          <a:p>
            <a:r>
              <a:rPr lang="en-US" dirty="0" smtClean="0"/>
              <a:t>Tribal Protocol, Regional Haze Tip Development</a:t>
            </a:r>
          </a:p>
          <a:p>
            <a:r>
              <a:rPr lang="en-US" dirty="0" smtClean="0"/>
              <a:t>Section 309 Tribal Guidance Document</a:t>
            </a:r>
          </a:p>
          <a:p>
            <a:r>
              <a:rPr lang="en-US" dirty="0" smtClean="0"/>
              <a:t>Tribal Renewables Report</a:t>
            </a:r>
          </a:p>
          <a:p>
            <a:endParaRPr lang="en-US" dirty="0"/>
          </a:p>
        </p:txBody>
      </p:sp>
      <p:sp>
        <p:nvSpPr>
          <p:cNvPr id="4" name="Slide Number Placeholder 3"/>
          <p:cNvSpPr>
            <a:spLocks noGrp="1"/>
          </p:cNvSpPr>
          <p:nvPr>
            <p:ph type="sldNum" sz="quarter" idx="10"/>
          </p:nvPr>
        </p:nvSpPr>
        <p:spPr/>
        <p:txBody>
          <a:bodyPr/>
          <a:lstStyle/>
          <a:p>
            <a:fld id="{F0EF3492-A1EE-46F7-870F-40CCE2D14E10}" type="slidenum">
              <a:rPr lang="en-US" smtClean="0"/>
              <a:t>48</a:t>
            </a:fld>
            <a:endParaRPr lang="en-US"/>
          </a:p>
        </p:txBody>
      </p:sp>
    </p:spTree>
    <p:extLst>
      <p:ext uri="{BB962C8B-B14F-4D97-AF65-F5344CB8AC3E}">
        <p14:creationId xmlns:p14="http://schemas.microsoft.com/office/powerpoint/2010/main" val="3057985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Confederated Salish &amp; Kootenai Tribes</a:t>
            </a:r>
            <a:r>
              <a:rPr lang="en-US" baseline="0" dirty="0" smtClean="0"/>
              <a:t> are one of the original tribes to redesignate their air shed as Class 1 (1979-1981).  As such their interest and involvement in Regional Haze began during the Grand Canyon Transport Commission and migrated to the Western Regional Air Partnership. </a:t>
            </a:r>
            <a:r>
              <a:rPr lang="en-US" dirty="0" smtClean="0"/>
              <a:t> On August 7, 1987, EPA designated Polson and Ronan  a Group I (Non-Attainment) area for PM based on the Total Suspended Particulate (TSP) data collected by the CS&amp;KT Air Quality Program from 1982-1986.  Designation as a Group I area simply means that according to the data collected in  Ronan and Polson from PM</a:t>
            </a:r>
            <a:r>
              <a:rPr lang="en-US" baseline="-25000" dirty="0" smtClean="0"/>
              <a:t>10</a:t>
            </a:r>
            <a:r>
              <a:rPr lang="en-US" dirty="0" smtClean="0"/>
              <a:t> and TSP monitors those communities were expected to exceed the EPA standards of 150 µg/m</a:t>
            </a:r>
            <a:r>
              <a:rPr lang="en-US" baseline="30000" dirty="0" smtClean="0"/>
              <a:t>3</a:t>
            </a:r>
            <a:r>
              <a:rPr lang="en-US" dirty="0" smtClean="0"/>
              <a:t> daily or 50 µg/m</a:t>
            </a:r>
            <a:r>
              <a:rPr lang="en-US" baseline="30000" dirty="0" smtClean="0"/>
              <a:t>3</a:t>
            </a:r>
            <a:r>
              <a:rPr lang="en-US" dirty="0" smtClean="0"/>
              <a:t> annual average.</a:t>
            </a:r>
          </a:p>
          <a:p>
            <a:r>
              <a:rPr lang="en-US" dirty="0" smtClean="0"/>
              <a:t>	Improve Monitoring</a:t>
            </a:r>
          </a:p>
          <a:p>
            <a:r>
              <a:rPr lang="en-US" dirty="0" smtClean="0"/>
              <a:t>This site was established on June 4, 2002 for Interagency Monitoring of Protected Visual Environments. The data for the IMPROVE network is obtained from a download off of the Colorado State website.  The Regional Haze Rule expressly provides that tribal visibility programs are “not dependent on the strategies selected by the state or states in which the tribe is located”</a:t>
            </a:r>
          </a:p>
          <a:p>
            <a:r>
              <a:rPr lang="en-US" dirty="0" smtClean="0"/>
              <a:t>	CSKT has participated in the WRAP since it’s inception.  Lewis McLeod and I felt that tribes were very fortunate to have had the opportunity to be in the company of highly experienced air quality professionals and that his friendship increased the capacity of tribal air programs and our ability to provide input into state actions that benefit both the states and tribes.</a:t>
            </a:r>
          </a:p>
          <a:p>
            <a:r>
              <a:rPr lang="en-US" dirty="0" smtClean="0"/>
              <a:t>	Examples of products:</a:t>
            </a:r>
          </a:p>
          <a:p>
            <a:r>
              <a:rPr lang="en-US" dirty="0" smtClean="0"/>
              <a:t>Tribal Set Aside (Market Trading Forum)</a:t>
            </a:r>
          </a:p>
          <a:p>
            <a:r>
              <a:rPr lang="en-US" dirty="0" smtClean="0"/>
              <a:t>TEISS</a:t>
            </a:r>
          </a:p>
          <a:p>
            <a:r>
              <a:rPr lang="en-US" dirty="0" smtClean="0"/>
              <a:t>Model TIP</a:t>
            </a:r>
          </a:p>
          <a:p>
            <a:r>
              <a:rPr lang="en-US" dirty="0" smtClean="0"/>
              <a:t>Tribal Protocol, Regional Haze Tip Development</a:t>
            </a:r>
          </a:p>
          <a:p>
            <a:r>
              <a:rPr lang="en-US" dirty="0" smtClean="0"/>
              <a:t>Section 309 Tribal Guidance Document</a:t>
            </a:r>
          </a:p>
          <a:p>
            <a:r>
              <a:rPr lang="en-US" dirty="0" smtClean="0"/>
              <a:t>Tribal Renewables Report</a:t>
            </a:r>
          </a:p>
          <a:p>
            <a:endParaRPr lang="en-US" dirty="0"/>
          </a:p>
        </p:txBody>
      </p:sp>
      <p:sp>
        <p:nvSpPr>
          <p:cNvPr id="4" name="Slide Number Placeholder 3"/>
          <p:cNvSpPr>
            <a:spLocks noGrp="1"/>
          </p:cNvSpPr>
          <p:nvPr>
            <p:ph type="sldNum" sz="quarter" idx="10"/>
          </p:nvPr>
        </p:nvSpPr>
        <p:spPr/>
        <p:txBody>
          <a:bodyPr/>
          <a:lstStyle/>
          <a:p>
            <a:fld id="{F0EF3492-A1EE-46F7-870F-40CCE2D14E10}" type="slidenum">
              <a:rPr lang="en-US" smtClean="0"/>
              <a:t>49</a:t>
            </a:fld>
            <a:endParaRPr lang="en-US" dirty="0"/>
          </a:p>
        </p:txBody>
      </p:sp>
    </p:spTree>
    <p:extLst>
      <p:ext uri="{BB962C8B-B14F-4D97-AF65-F5344CB8AC3E}">
        <p14:creationId xmlns:p14="http://schemas.microsoft.com/office/powerpoint/2010/main" val="345695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Tribes can benefit greatly from participation in the air quality and regional haze regulatory process. Joining the WRAP offers many opportunities to stay informed and give input to regulations as they’re developed or implemented. </a:t>
            </a:r>
            <a:r>
              <a:rPr lang="en-US" sz="1200" b="0" i="0" kern="1200" dirty="0">
                <a:solidFill>
                  <a:schemeClr val="tx1"/>
                </a:solidFill>
                <a:effectLst/>
                <a:latin typeface="+mn-lt"/>
                <a:ea typeface="+mn-ea"/>
                <a:cs typeface="+mn-cs"/>
              </a:rPr>
              <a:t>Since Tribes may not have the capacity to review all proposed regulations, participation in the WRAP provides access to summaries of the regulations, </a:t>
            </a:r>
            <a:r>
              <a:rPr lang="en-US" sz="1200" b="0" i="0" kern="1200">
                <a:solidFill>
                  <a:schemeClr val="tx1"/>
                </a:solidFill>
                <a:effectLst/>
                <a:latin typeface="+mn-lt"/>
                <a:ea typeface="+mn-ea"/>
                <a:cs typeface="+mn-cs"/>
              </a:rPr>
              <a:t>and an easy </a:t>
            </a:r>
            <a:r>
              <a:rPr lang="en-US" sz="1200" b="0" i="0" kern="1200" dirty="0">
                <a:solidFill>
                  <a:schemeClr val="tx1"/>
                </a:solidFill>
                <a:effectLst/>
                <a:latin typeface="+mn-lt"/>
                <a:ea typeface="+mn-ea"/>
                <a:cs typeface="+mn-cs"/>
              </a:rPr>
              <a:t>means to have a Tribal perspective added to the WRAP’s comments to the EPA</a:t>
            </a:r>
            <a:r>
              <a:rPr lang="en-US" sz="1200" b="0" i="0" kern="1200">
                <a:solidFill>
                  <a:schemeClr val="tx1"/>
                </a:solidFill>
                <a:effectLst/>
                <a:latin typeface="+mn-lt"/>
                <a:ea typeface="+mn-ea"/>
                <a:cs typeface="+mn-cs"/>
              </a:rPr>
              <a:t>.</a:t>
            </a:r>
            <a:r>
              <a:rPr lang="en-US"/>
              <a:t> Participation </a:t>
            </a:r>
            <a:r>
              <a:rPr lang="en-US" dirty="0"/>
              <a:t>also strengthens awareness among neighboring states and local governments of Tribal sovereignty, and of requirements for consultation </a:t>
            </a:r>
            <a:r>
              <a:rPr lang="en-US" sz="1200" kern="1200" dirty="0">
                <a:solidFill>
                  <a:schemeClr val="tx1"/>
                </a:solidFill>
                <a:effectLst/>
                <a:latin typeface="+mn-lt"/>
                <a:ea typeface="+mn-ea"/>
                <a:cs typeface="+mn-cs"/>
              </a:rPr>
              <a:t>when reviewing projects near Tribal lands. WRAP membership also offers training in various aspects of regulatory compliance, and opportunities for Tribal professionals to form connections with colleagues in government and industry.</a:t>
            </a:r>
            <a:endParaRPr lang="en-US" dirty="0"/>
          </a:p>
        </p:txBody>
      </p:sp>
      <p:sp>
        <p:nvSpPr>
          <p:cNvPr id="4" name="Slide Number Placeholder 3"/>
          <p:cNvSpPr>
            <a:spLocks noGrp="1"/>
          </p:cNvSpPr>
          <p:nvPr>
            <p:ph type="sldNum" sz="quarter" idx="5"/>
          </p:nvPr>
        </p:nvSpPr>
        <p:spPr/>
        <p:txBody>
          <a:bodyPr/>
          <a:lstStyle/>
          <a:p>
            <a:fld id="{4BD13B14-EDC8-4CCA-ACA6-240626B4E985}" type="slidenum">
              <a:rPr lang="en-US" smtClean="0"/>
              <a:t>51</a:t>
            </a:fld>
            <a:endParaRPr lang="en-US"/>
          </a:p>
        </p:txBody>
      </p:sp>
    </p:spTree>
    <p:extLst>
      <p:ext uri="{BB962C8B-B14F-4D97-AF65-F5344CB8AC3E}">
        <p14:creationId xmlns:p14="http://schemas.microsoft.com/office/powerpoint/2010/main" val="3444617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To become active members, Tribes need to contact WRAP in writing and request</a:t>
            </a:r>
            <a:r>
              <a:rPr lang="en-US" baseline="0" dirty="0"/>
              <a:t> this, and designate two people as points of contact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52</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93795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D13B14-EDC8-4CCA-ACA6-240626B4E985}" type="slidenum">
              <a:rPr lang="en-US" smtClean="0"/>
              <a:t>54</a:t>
            </a:fld>
            <a:endParaRPr lang="en-US"/>
          </a:p>
        </p:txBody>
      </p:sp>
    </p:spTree>
    <p:extLst>
      <p:ext uri="{BB962C8B-B14F-4D97-AF65-F5344CB8AC3E}">
        <p14:creationId xmlns:p14="http://schemas.microsoft.com/office/powerpoint/2010/main" val="1299902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local emissions sources can </a:t>
            </a:r>
            <a:r>
              <a:rPr lang="en-US" sz="1200" kern="1200" dirty="0" smtClean="0">
                <a:solidFill>
                  <a:schemeClr val="tx1"/>
                </a:solidFill>
                <a:effectLst/>
                <a:latin typeface="+mn-lt"/>
                <a:ea typeface="+mn-ea"/>
                <a:cs typeface="+mn-cs"/>
              </a:rPr>
              <a:t>and do also significantly impair </a:t>
            </a:r>
            <a:r>
              <a:rPr lang="en-US" sz="1200" kern="1200" dirty="0">
                <a:solidFill>
                  <a:schemeClr val="tx1"/>
                </a:solidFill>
                <a:effectLst/>
                <a:latin typeface="+mn-lt"/>
                <a:ea typeface="+mn-ea"/>
                <a:cs typeface="+mn-cs"/>
              </a:rPr>
              <a:t>visibility, much of the pollution that causes haze often comes from far away and disperses across large areas. </a:t>
            </a:r>
            <a:r>
              <a:rPr lang="en-US" sz="1200" kern="1200" dirty="0" smtClean="0">
                <a:solidFill>
                  <a:schemeClr val="tx1"/>
                </a:solidFill>
                <a:effectLst/>
                <a:latin typeface="+mn-lt"/>
                <a:ea typeface="+mn-ea"/>
                <a:cs typeface="+mn-cs"/>
              </a:rPr>
              <a:t>The Regional Haze program</a:t>
            </a:r>
            <a:r>
              <a:rPr lang="en-US" sz="1200" kern="1200" baseline="0" dirty="0" smtClean="0">
                <a:solidFill>
                  <a:schemeClr val="tx1"/>
                </a:solidFill>
                <a:effectLst/>
                <a:latin typeface="+mn-lt"/>
                <a:ea typeface="+mn-ea"/>
                <a:cs typeface="+mn-cs"/>
              </a:rPr>
              <a:t> is focused on reducing </a:t>
            </a:r>
            <a:r>
              <a:rPr lang="en-US" sz="1200" kern="1200" dirty="0" smtClean="0">
                <a:solidFill>
                  <a:schemeClr val="tx1"/>
                </a:solidFill>
                <a:effectLst/>
                <a:latin typeface="+mn-lt"/>
                <a:ea typeface="+mn-ea"/>
                <a:cs typeface="+mn-cs"/>
              </a:rPr>
              <a:t>regional emissions.</a:t>
            </a:r>
            <a:endParaRPr lang="en-US" dirty="0"/>
          </a:p>
        </p:txBody>
      </p:sp>
      <p:sp>
        <p:nvSpPr>
          <p:cNvPr id="4" name="Slide Number Placeholder 3"/>
          <p:cNvSpPr>
            <a:spLocks noGrp="1"/>
          </p:cNvSpPr>
          <p:nvPr>
            <p:ph type="sldNum" sz="quarter" idx="5"/>
          </p:nvPr>
        </p:nvSpPr>
        <p:spPr/>
        <p:txBody>
          <a:bodyPr/>
          <a:lstStyle/>
          <a:p>
            <a:fld id="{4BD13B14-EDC8-4CCA-ACA6-240626B4E985}" type="slidenum">
              <a:rPr lang="en-US" smtClean="0"/>
              <a:t>5</a:t>
            </a:fld>
            <a:endParaRPr lang="en-US"/>
          </a:p>
        </p:txBody>
      </p:sp>
    </p:spTree>
    <p:extLst>
      <p:ext uri="{BB962C8B-B14F-4D97-AF65-F5344CB8AC3E}">
        <p14:creationId xmlns:p14="http://schemas.microsoft.com/office/powerpoint/2010/main" val="289645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Regional haze is a </a:t>
            </a:r>
            <a:r>
              <a:rPr lang="en-US" sz="1200" kern="1200" dirty="0" smtClean="0">
                <a:solidFill>
                  <a:schemeClr val="tx1"/>
                </a:solidFill>
                <a:effectLst/>
                <a:latin typeface="+mn-lt"/>
                <a:ea typeface="+mn-ea"/>
                <a:cs typeface="+mn-cs"/>
              </a:rPr>
              <a:t>sensitive indicator of other </a:t>
            </a:r>
            <a:r>
              <a:rPr lang="en-US" sz="1200" kern="1200" dirty="0">
                <a:solidFill>
                  <a:schemeClr val="tx1"/>
                </a:solidFill>
                <a:effectLst/>
                <a:latin typeface="+mn-lt"/>
                <a:ea typeface="+mn-ea"/>
                <a:cs typeface="+mn-cs"/>
              </a:rPr>
              <a:t>air quality problems that </a:t>
            </a:r>
            <a:r>
              <a:rPr lang="en-US" sz="1200" kern="1200" dirty="0" smtClean="0">
                <a:solidFill>
                  <a:schemeClr val="tx1"/>
                </a:solidFill>
                <a:effectLst/>
                <a:latin typeface="+mn-lt"/>
                <a:ea typeface="+mn-ea"/>
                <a:cs typeface="+mn-cs"/>
              </a:rPr>
              <a:t>may have </a:t>
            </a:r>
            <a:r>
              <a:rPr lang="en-US" sz="1200" kern="1200" dirty="0">
                <a:solidFill>
                  <a:schemeClr val="tx1"/>
                </a:solidFill>
                <a:effectLst/>
                <a:latin typeface="+mn-lt"/>
                <a:ea typeface="+mn-ea"/>
                <a:cs typeface="+mn-cs"/>
              </a:rPr>
              <a:t>effects far beyond visibility, as the same pollutants that cause haze (primarily fine particles) are linked to a host of other environmental and human health problems including those shown here.</a:t>
            </a:r>
            <a:endParaRPr lang="en-US" dirty="0"/>
          </a:p>
        </p:txBody>
      </p:sp>
      <p:sp>
        <p:nvSpPr>
          <p:cNvPr id="4" name="Slide Number Placeholder 3"/>
          <p:cNvSpPr>
            <a:spLocks noGrp="1"/>
          </p:cNvSpPr>
          <p:nvPr>
            <p:ph type="sldNum" sz="quarter" idx="5"/>
          </p:nvPr>
        </p:nvSpPr>
        <p:spPr/>
        <p:txBody>
          <a:bodyPr/>
          <a:lstStyle/>
          <a:p>
            <a:fld id="{4BD13B14-EDC8-4CCA-ACA6-240626B4E985}" type="slidenum">
              <a:rPr lang="en-US" smtClean="0"/>
              <a:t>6</a:t>
            </a:fld>
            <a:endParaRPr lang="en-US"/>
          </a:p>
        </p:txBody>
      </p:sp>
    </p:spTree>
    <p:extLst>
      <p:ext uri="{BB962C8B-B14F-4D97-AF65-F5344CB8AC3E}">
        <p14:creationId xmlns:p14="http://schemas.microsoft.com/office/powerpoint/2010/main" val="392058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Images show ozone damage to food crops, and the general effects of ozone and particulates on human health.</a:t>
            </a:r>
          </a:p>
        </p:txBody>
      </p:sp>
      <p:sp>
        <p:nvSpPr>
          <p:cNvPr id="4" name="Slide Number Placeholder 3"/>
          <p:cNvSpPr>
            <a:spLocks noGrp="1"/>
          </p:cNvSpPr>
          <p:nvPr>
            <p:ph type="sldNum" sz="quarter" idx="5"/>
          </p:nvPr>
        </p:nvSpPr>
        <p:spPr/>
        <p:txBody>
          <a:bodyPr/>
          <a:lstStyle/>
          <a:p>
            <a:fld id="{4BD13B14-EDC8-4CCA-ACA6-240626B4E985}" type="slidenum">
              <a:rPr lang="en-US" smtClean="0"/>
              <a:t>7</a:t>
            </a:fld>
            <a:endParaRPr lang="en-US"/>
          </a:p>
        </p:txBody>
      </p:sp>
    </p:spTree>
    <p:extLst>
      <p:ext uri="{BB962C8B-B14F-4D97-AF65-F5344CB8AC3E}">
        <p14:creationId xmlns:p14="http://schemas.microsoft.com/office/powerpoint/2010/main" val="4881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Pollutants from a wide variety of natural and human-generated emissions sources are transported through the atmosphere by wind currents, where some are altered by chemical reactions and solar radiation. They can wind up in undeveloped places far away from the original sources, where they </a:t>
            </a:r>
            <a:r>
              <a:rPr lang="en-US" dirty="0" smtClean="0"/>
              <a:t>form </a:t>
            </a:r>
            <a:r>
              <a:rPr lang="en-US" dirty="0"/>
              <a:t>haze and be deposited on the landscape, with the effects mentioned previously.</a:t>
            </a:r>
          </a:p>
        </p:txBody>
      </p:sp>
      <p:sp>
        <p:nvSpPr>
          <p:cNvPr id="4" name="Slide Number Placeholder 3"/>
          <p:cNvSpPr>
            <a:spLocks noGrp="1"/>
          </p:cNvSpPr>
          <p:nvPr>
            <p:ph type="sldNum" sz="quarter" idx="5"/>
          </p:nvPr>
        </p:nvSpPr>
        <p:spPr/>
        <p:txBody>
          <a:bodyPr/>
          <a:lstStyle/>
          <a:p>
            <a:fld id="{4BD13B14-EDC8-4CCA-ACA6-240626B4E985}" type="slidenum">
              <a:rPr lang="en-US" smtClean="0"/>
              <a:t>8</a:t>
            </a:fld>
            <a:endParaRPr lang="en-US"/>
          </a:p>
        </p:txBody>
      </p:sp>
    </p:spTree>
    <p:extLst>
      <p:ext uri="{BB962C8B-B14F-4D97-AF65-F5344CB8AC3E}">
        <p14:creationId xmlns:p14="http://schemas.microsoft.com/office/powerpoint/2010/main" val="33575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Fine particles and certain gaseous compounds in the atmosphere can scatter and/or absorb light traveling from an object along a viewer’s sight path, as well as scattering light from other sources (clouds, the ground, etc.) into the sight path. The result is an overall reduction in the distance that can be seen, as well as a decreased ability to discern colors, forms, and textures of the object being viewed.</a:t>
            </a:r>
          </a:p>
        </p:txBody>
      </p:sp>
      <p:sp>
        <p:nvSpPr>
          <p:cNvPr id="4" name="Slide Number Placeholder 3"/>
          <p:cNvSpPr>
            <a:spLocks noGrp="1"/>
          </p:cNvSpPr>
          <p:nvPr>
            <p:ph type="sldNum" sz="quarter" idx="5"/>
          </p:nvPr>
        </p:nvSpPr>
        <p:spPr/>
        <p:txBody>
          <a:bodyPr/>
          <a:lstStyle/>
          <a:p>
            <a:fld id="{4BD13B14-EDC8-4CCA-ACA6-240626B4E985}" type="slidenum">
              <a:rPr lang="en-US" smtClean="0"/>
              <a:t>9</a:t>
            </a:fld>
            <a:endParaRPr lang="en-US"/>
          </a:p>
        </p:txBody>
      </p:sp>
    </p:spTree>
    <p:extLst>
      <p:ext uri="{BB962C8B-B14F-4D97-AF65-F5344CB8AC3E}">
        <p14:creationId xmlns:p14="http://schemas.microsoft.com/office/powerpoint/2010/main" val="369326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Both natural and human-caused sources release emissions that can produce haze, including the types shown here.</a:t>
            </a:r>
          </a:p>
        </p:txBody>
      </p:sp>
      <p:sp>
        <p:nvSpPr>
          <p:cNvPr id="4" name="Slide Number Placeholder 3"/>
          <p:cNvSpPr>
            <a:spLocks noGrp="1"/>
          </p:cNvSpPr>
          <p:nvPr>
            <p:ph type="sldNum" sz="quarter" idx="5"/>
          </p:nvPr>
        </p:nvSpPr>
        <p:spPr/>
        <p:txBody>
          <a:bodyPr/>
          <a:lstStyle/>
          <a:p>
            <a:fld id="{4BD13B14-EDC8-4CCA-ACA6-240626B4E985}" type="slidenum">
              <a:rPr lang="en-US" smtClean="0"/>
              <a:t>10</a:t>
            </a:fld>
            <a:endParaRPr lang="en-US"/>
          </a:p>
        </p:txBody>
      </p:sp>
    </p:spTree>
    <p:extLst>
      <p:ext uri="{BB962C8B-B14F-4D97-AF65-F5344CB8AC3E}">
        <p14:creationId xmlns:p14="http://schemas.microsoft.com/office/powerpoint/2010/main" val="270427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17D05A-80E1-4B2E-8462-61E10E5098B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10FC5A6E-3729-4F52-9CFF-AC408FDB656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000AC095-C1F7-4DB7-A558-6E535345A215}"/>
              </a:ext>
            </a:extLst>
          </p:cNvPr>
          <p:cNvSpPr>
            <a:spLocks noGrp="1"/>
          </p:cNvSpPr>
          <p:nvPr>
            <p:ph type="dt" sz="half" idx="10"/>
          </p:nvPr>
        </p:nvSpPr>
        <p:spPr/>
        <p:txBody>
          <a:bodyPr/>
          <a:lstStyle/>
          <a:p>
            <a:fld id="{8AD6E927-720B-4502-98BC-1A19A78EAE8E}" type="datetimeFigureOut">
              <a:rPr lang="en-US" smtClean="0"/>
              <a:t>4/18/2019</a:t>
            </a:fld>
            <a:endParaRPr lang="en-US"/>
          </a:p>
        </p:txBody>
      </p:sp>
      <p:sp>
        <p:nvSpPr>
          <p:cNvPr id="5" name="Footer Placeholder 4">
            <a:extLst>
              <a:ext uri="{FF2B5EF4-FFF2-40B4-BE49-F238E27FC236}">
                <a16:creationId xmlns="" xmlns:a16="http://schemas.microsoft.com/office/drawing/2014/main" id="{62A5D767-B0DD-4400-A27B-DC61D1B85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EAC73E8-2A60-4111-AC76-7DA2F2B3BF4B}"/>
              </a:ext>
            </a:extLst>
          </p:cNvPr>
          <p:cNvSpPr>
            <a:spLocks noGrp="1"/>
          </p:cNvSpPr>
          <p:nvPr>
            <p:ph type="sldNum" sz="quarter" idx="12"/>
          </p:nvPr>
        </p:nvSpPr>
        <p:spPr/>
        <p:txBody>
          <a:bodyPr/>
          <a:lstStyle/>
          <a:p>
            <a:fld id="{CC83B48A-1F77-4A84-A57A-2AF094641AD2}" type="slidenum">
              <a:rPr lang="en-US" smtClean="0"/>
              <a:t>‹#›</a:t>
            </a:fld>
            <a:endParaRPr lang="en-US"/>
          </a:p>
        </p:txBody>
      </p:sp>
    </p:spTree>
    <p:extLst>
      <p:ext uri="{BB962C8B-B14F-4D97-AF65-F5344CB8AC3E}">
        <p14:creationId xmlns:p14="http://schemas.microsoft.com/office/powerpoint/2010/main" val="403440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0E6133-7018-4753-A56A-3E39E90BF6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AE3E946-1B2A-41B9-9D97-8185748941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DC18CC-A914-4ABB-B5AA-6B78BFF2543F}"/>
              </a:ext>
            </a:extLst>
          </p:cNvPr>
          <p:cNvSpPr>
            <a:spLocks noGrp="1"/>
          </p:cNvSpPr>
          <p:nvPr>
            <p:ph type="dt" sz="half" idx="10"/>
          </p:nvPr>
        </p:nvSpPr>
        <p:spPr/>
        <p:txBody>
          <a:bodyPr/>
          <a:lstStyle/>
          <a:p>
            <a:fld id="{8AD6E927-720B-4502-98BC-1A19A78EAE8E}" type="datetimeFigureOut">
              <a:rPr lang="en-US" smtClean="0"/>
              <a:t>4/18/2019</a:t>
            </a:fld>
            <a:endParaRPr lang="en-US"/>
          </a:p>
        </p:txBody>
      </p:sp>
      <p:sp>
        <p:nvSpPr>
          <p:cNvPr id="5" name="Footer Placeholder 4">
            <a:extLst>
              <a:ext uri="{FF2B5EF4-FFF2-40B4-BE49-F238E27FC236}">
                <a16:creationId xmlns="" xmlns:a16="http://schemas.microsoft.com/office/drawing/2014/main" id="{726F64DA-30E0-4A6D-ADD2-5A2CE46F5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870A41-C1C0-45EB-878E-C8FC96EA0CB4}"/>
              </a:ext>
            </a:extLst>
          </p:cNvPr>
          <p:cNvSpPr>
            <a:spLocks noGrp="1"/>
          </p:cNvSpPr>
          <p:nvPr>
            <p:ph type="sldNum" sz="quarter" idx="12"/>
          </p:nvPr>
        </p:nvSpPr>
        <p:spPr/>
        <p:txBody>
          <a:bodyPr/>
          <a:lstStyle/>
          <a:p>
            <a:fld id="{CC83B48A-1F77-4A84-A57A-2AF094641AD2}" type="slidenum">
              <a:rPr lang="en-US" smtClean="0"/>
              <a:t>‹#›</a:t>
            </a:fld>
            <a:endParaRPr lang="en-US"/>
          </a:p>
        </p:txBody>
      </p:sp>
    </p:spTree>
    <p:extLst>
      <p:ext uri="{BB962C8B-B14F-4D97-AF65-F5344CB8AC3E}">
        <p14:creationId xmlns:p14="http://schemas.microsoft.com/office/powerpoint/2010/main" val="50490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EE74D6C-5167-44DC-B671-FB75D1BF21AA}"/>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C4BEB34-D172-4DA8-8198-263BD6B6C16C}"/>
              </a:ext>
            </a:extLst>
          </p:cNvPr>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A7FF5E6-4C3F-4A69-90AD-408F29A33CEA}"/>
              </a:ext>
            </a:extLst>
          </p:cNvPr>
          <p:cNvSpPr>
            <a:spLocks noGrp="1"/>
          </p:cNvSpPr>
          <p:nvPr>
            <p:ph type="dt" sz="half" idx="10"/>
          </p:nvPr>
        </p:nvSpPr>
        <p:spPr/>
        <p:txBody>
          <a:bodyPr/>
          <a:lstStyle/>
          <a:p>
            <a:fld id="{8AD6E927-720B-4502-98BC-1A19A78EAE8E}" type="datetimeFigureOut">
              <a:rPr lang="en-US" smtClean="0"/>
              <a:t>4/18/2019</a:t>
            </a:fld>
            <a:endParaRPr lang="en-US"/>
          </a:p>
        </p:txBody>
      </p:sp>
      <p:sp>
        <p:nvSpPr>
          <p:cNvPr id="5" name="Footer Placeholder 4">
            <a:extLst>
              <a:ext uri="{FF2B5EF4-FFF2-40B4-BE49-F238E27FC236}">
                <a16:creationId xmlns="" xmlns:a16="http://schemas.microsoft.com/office/drawing/2014/main" id="{38C43EF9-F374-4032-AB40-21BF65F31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3E2270D-8C14-4E92-B60C-E90CAF08E5BF}"/>
              </a:ext>
            </a:extLst>
          </p:cNvPr>
          <p:cNvSpPr>
            <a:spLocks noGrp="1"/>
          </p:cNvSpPr>
          <p:nvPr>
            <p:ph type="sldNum" sz="quarter" idx="12"/>
          </p:nvPr>
        </p:nvSpPr>
        <p:spPr/>
        <p:txBody>
          <a:bodyPr/>
          <a:lstStyle/>
          <a:p>
            <a:fld id="{CC83B48A-1F77-4A84-A57A-2AF094641AD2}" type="slidenum">
              <a:rPr lang="en-US" smtClean="0"/>
              <a:t>‹#›</a:t>
            </a:fld>
            <a:endParaRPr lang="en-US"/>
          </a:p>
        </p:txBody>
      </p:sp>
    </p:spTree>
    <p:extLst>
      <p:ext uri="{BB962C8B-B14F-4D97-AF65-F5344CB8AC3E}">
        <p14:creationId xmlns:p14="http://schemas.microsoft.com/office/powerpoint/2010/main" val="220537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240449-6B59-4455-89C3-AEA67397CD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428A22A-4B2F-4717-B9D4-3A7788F330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FD43E18-6B37-4CDF-A613-51D5A4C1FBAC}"/>
              </a:ext>
            </a:extLst>
          </p:cNvPr>
          <p:cNvSpPr>
            <a:spLocks noGrp="1"/>
          </p:cNvSpPr>
          <p:nvPr>
            <p:ph type="dt" sz="half" idx="10"/>
          </p:nvPr>
        </p:nvSpPr>
        <p:spPr/>
        <p:txBody>
          <a:bodyPr/>
          <a:lstStyle/>
          <a:p>
            <a:fld id="{8AD6E927-720B-4502-98BC-1A19A78EAE8E}" type="datetimeFigureOut">
              <a:rPr lang="en-US" smtClean="0"/>
              <a:t>4/18/2019</a:t>
            </a:fld>
            <a:endParaRPr lang="en-US"/>
          </a:p>
        </p:txBody>
      </p:sp>
      <p:sp>
        <p:nvSpPr>
          <p:cNvPr id="5" name="Footer Placeholder 4">
            <a:extLst>
              <a:ext uri="{FF2B5EF4-FFF2-40B4-BE49-F238E27FC236}">
                <a16:creationId xmlns="" xmlns:a16="http://schemas.microsoft.com/office/drawing/2014/main" id="{4153C855-1015-46F9-99FB-E9D47335E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B333616-935E-42D4-8A96-9D9E79D27731}"/>
              </a:ext>
            </a:extLst>
          </p:cNvPr>
          <p:cNvSpPr>
            <a:spLocks noGrp="1"/>
          </p:cNvSpPr>
          <p:nvPr>
            <p:ph type="sldNum" sz="quarter" idx="12"/>
          </p:nvPr>
        </p:nvSpPr>
        <p:spPr/>
        <p:txBody>
          <a:bodyPr/>
          <a:lstStyle/>
          <a:p>
            <a:fld id="{CC83B48A-1F77-4A84-A57A-2AF094641AD2}" type="slidenum">
              <a:rPr lang="en-US" smtClean="0"/>
              <a:t>‹#›</a:t>
            </a:fld>
            <a:endParaRPr lang="en-US"/>
          </a:p>
        </p:txBody>
      </p:sp>
    </p:spTree>
    <p:extLst>
      <p:ext uri="{BB962C8B-B14F-4D97-AF65-F5344CB8AC3E}">
        <p14:creationId xmlns:p14="http://schemas.microsoft.com/office/powerpoint/2010/main" val="292653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34999-65E4-41B0-95EE-C108CEA2EC3D}"/>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3EDD2A72-AE35-42BE-AA8F-ED208233FD32}"/>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6C2E607-BEF9-4F14-81B7-6A6C53A883E8}"/>
              </a:ext>
            </a:extLst>
          </p:cNvPr>
          <p:cNvSpPr>
            <a:spLocks noGrp="1"/>
          </p:cNvSpPr>
          <p:nvPr>
            <p:ph type="dt" sz="half" idx="10"/>
          </p:nvPr>
        </p:nvSpPr>
        <p:spPr/>
        <p:txBody>
          <a:bodyPr/>
          <a:lstStyle/>
          <a:p>
            <a:fld id="{8AD6E927-720B-4502-98BC-1A19A78EAE8E}" type="datetimeFigureOut">
              <a:rPr lang="en-US" smtClean="0"/>
              <a:t>4/18/2019</a:t>
            </a:fld>
            <a:endParaRPr lang="en-US"/>
          </a:p>
        </p:txBody>
      </p:sp>
      <p:sp>
        <p:nvSpPr>
          <p:cNvPr id="5" name="Footer Placeholder 4">
            <a:extLst>
              <a:ext uri="{FF2B5EF4-FFF2-40B4-BE49-F238E27FC236}">
                <a16:creationId xmlns="" xmlns:a16="http://schemas.microsoft.com/office/drawing/2014/main" id="{91AAE88B-70B0-4BF3-BD67-636B0109E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22FCFA9-B7A9-4D0B-8B2B-35C0FD049598}"/>
              </a:ext>
            </a:extLst>
          </p:cNvPr>
          <p:cNvSpPr>
            <a:spLocks noGrp="1"/>
          </p:cNvSpPr>
          <p:nvPr>
            <p:ph type="sldNum" sz="quarter" idx="12"/>
          </p:nvPr>
        </p:nvSpPr>
        <p:spPr/>
        <p:txBody>
          <a:bodyPr/>
          <a:lstStyle/>
          <a:p>
            <a:fld id="{CC83B48A-1F77-4A84-A57A-2AF094641AD2}" type="slidenum">
              <a:rPr lang="en-US" smtClean="0"/>
              <a:t>‹#›</a:t>
            </a:fld>
            <a:endParaRPr lang="en-US"/>
          </a:p>
        </p:txBody>
      </p:sp>
    </p:spTree>
    <p:extLst>
      <p:ext uri="{BB962C8B-B14F-4D97-AF65-F5344CB8AC3E}">
        <p14:creationId xmlns:p14="http://schemas.microsoft.com/office/powerpoint/2010/main" val="97806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1BB560-5683-46B4-9952-838BAFC493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B5DD8B3-86A4-4CCB-BC81-E097C3B05CB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230E385-25C2-4B22-BD9B-49661835A75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7BDBAE5-DF47-48CE-BD0A-8A683F0B15EE}"/>
              </a:ext>
            </a:extLst>
          </p:cNvPr>
          <p:cNvSpPr>
            <a:spLocks noGrp="1"/>
          </p:cNvSpPr>
          <p:nvPr>
            <p:ph type="dt" sz="half" idx="10"/>
          </p:nvPr>
        </p:nvSpPr>
        <p:spPr/>
        <p:txBody>
          <a:bodyPr/>
          <a:lstStyle/>
          <a:p>
            <a:fld id="{8AD6E927-720B-4502-98BC-1A19A78EAE8E}" type="datetimeFigureOut">
              <a:rPr lang="en-US" smtClean="0"/>
              <a:t>4/18/2019</a:t>
            </a:fld>
            <a:endParaRPr lang="en-US"/>
          </a:p>
        </p:txBody>
      </p:sp>
      <p:sp>
        <p:nvSpPr>
          <p:cNvPr id="6" name="Footer Placeholder 5">
            <a:extLst>
              <a:ext uri="{FF2B5EF4-FFF2-40B4-BE49-F238E27FC236}">
                <a16:creationId xmlns="" xmlns:a16="http://schemas.microsoft.com/office/drawing/2014/main" id="{FE89E39F-3860-4BDC-9412-4FD681B936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3733D2F-F34C-47D4-889B-16DB26549ACF}"/>
              </a:ext>
            </a:extLst>
          </p:cNvPr>
          <p:cNvSpPr>
            <a:spLocks noGrp="1"/>
          </p:cNvSpPr>
          <p:nvPr>
            <p:ph type="sldNum" sz="quarter" idx="12"/>
          </p:nvPr>
        </p:nvSpPr>
        <p:spPr/>
        <p:txBody>
          <a:bodyPr/>
          <a:lstStyle/>
          <a:p>
            <a:fld id="{CC83B48A-1F77-4A84-A57A-2AF094641AD2}" type="slidenum">
              <a:rPr lang="en-US" smtClean="0"/>
              <a:t>‹#›</a:t>
            </a:fld>
            <a:endParaRPr lang="en-US"/>
          </a:p>
        </p:txBody>
      </p:sp>
    </p:spTree>
    <p:extLst>
      <p:ext uri="{BB962C8B-B14F-4D97-AF65-F5344CB8AC3E}">
        <p14:creationId xmlns:p14="http://schemas.microsoft.com/office/powerpoint/2010/main" val="379116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1CB92C-1A43-47BD-9DE0-B74331FA94E2}"/>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21BE586-AA66-4227-9473-692B94CE918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C39CE202-9760-4167-8A3E-5415408F32A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633A821-3C1B-4D48-8562-337F9F651DA0}"/>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2DA1C24D-D343-4493-847D-F979EE292E74}"/>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10F4CC9-A7C0-444B-B8B1-C2F475CEDE99}"/>
              </a:ext>
            </a:extLst>
          </p:cNvPr>
          <p:cNvSpPr>
            <a:spLocks noGrp="1"/>
          </p:cNvSpPr>
          <p:nvPr>
            <p:ph type="dt" sz="half" idx="10"/>
          </p:nvPr>
        </p:nvSpPr>
        <p:spPr/>
        <p:txBody>
          <a:bodyPr/>
          <a:lstStyle/>
          <a:p>
            <a:fld id="{8AD6E927-720B-4502-98BC-1A19A78EAE8E}" type="datetimeFigureOut">
              <a:rPr lang="en-US" smtClean="0"/>
              <a:t>4/18/2019</a:t>
            </a:fld>
            <a:endParaRPr lang="en-US"/>
          </a:p>
        </p:txBody>
      </p:sp>
      <p:sp>
        <p:nvSpPr>
          <p:cNvPr id="8" name="Footer Placeholder 7">
            <a:extLst>
              <a:ext uri="{FF2B5EF4-FFF2-40B4-BE49-F238E27FC236}">
                <a16:creationId xmlns="" xmlns:a16="http://schemas.microsoft.com/office/drawing/2014/main" id="{E654BDB1-FD54-445D-A257-67510D4F10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E12BF51-F70B-4CF9-AF15-5D49838B2FCC}"/>
              </a:ext>
            </a:extLst>
          </p:cNvPr>
          <p:cNvSpPr>
            <a:spLocks noGrp="1"/>
          </p:cNvSpPr>
          <p:nvPr>
            <p:ph type="sldNum" sz="quarter" idx="12"/>
          </p:nvPr>
        </p:nvSpPr>
        <p:spPr/>
        <p:txBody>
          <a:bodyPr/>
          <a:lstStyle/>
          <a:p>
            <a:fld id="{CC83B48A-1F77-4A84-A57A-2AF094641AD2}" type="slidenum">
              <a:rPr lang="en-US" smtClean="0"/>
              <a:t>‹#›</a:t>
            </a:fld>
            <a:endParaRPr lang="en-US"/>
          </a:p>
        </p:txBody>
      </p:sp>
    </p:spTree>
    <p:extLst>
      <p:ext uri="{BB962C8B-B14F-4D97-AF65-F5344CB8AC3E}">
        <p14:creationId xmlns:p14="http://schemas.microsoft.com/office/powerpoint/2010/main" val="260245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E735E9-7C50-4742-9AE0-2085ED2624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7965F5A-97EC-47AE-B733-B2B979F491B2}"/>
              </a:ext>
            </a:extLst>
          </p:cNvPr>
          <p:cNvSpPr>
            <a:spLocks noGrp="1"/>
          </p:cNvSpPr>
          <p:nvPr>
            <p:ph type="dt" sz="half" idx="10"/>
          </p:nvPr>
        </p:nvSpPr>
        <p:spPr/>
        <p:txBody>
          <a:bodyPr/>
          <a:lstStyle/>
          <a:p>
            <a:fld id="{8AD6E927-720B-4502-98BC-1A19A78EAE8E}" type="datetimeFigureOut">
              <a:rPr lang="en-US" smtClean="0"/>
              <a:t>4/18/2019</a:t>
            </a:fld>
            <a:endParaRPr lang="en-US"/>
          </a:p>
        </p:txBody>
      </p:sp>
      <p:sp>
        <p:nvSpPr>
          <p:cNvPr id="4" name="Footer Placeholder 3">
            <a:extLst>
              <a:ext uri="{FF2B5EF4-FFF2-40B4-BE49-F238E27FC236}">
                <a16:creationId xmlns="" xmlns:a16="http://schemas.microsoft.com/office/drawing/2014/main" id="{179C8FE9-E7E8-4286-844F-F8F2549374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678F53E-0957-4932-9A7D-6531F4DB43A0}"/>
              </a:ext>
            </a:extLst>
          </p:cNvPr>
          <p:cNvSpPr>
            <a:spLocks noGrp="1"/>
          </p:cNvSpPr>
          <p:nvPr>
            <p:ph type="sldNum" sz="quarter" idx="12"/>
          </p:nvPr>
        </p:nvSpPr>
        <p:spPr/>
        <p:txBody>
          <a:bodyPr/>
          <a:lstStyle/>
          <a:p>
            <a:fld id="{CC83B48A-1F77-4A84-A57A-2AF094641AD2}" type="slidenum">
              <a:rPr lang="en-US" smtClean="0"/>
              <a:t>‹#›</a:t>
            </a:fld>
            <a:endParaRPr lang="en-US"/>
          </a:p>
        </p:txBody>
      </p:sp>
    </p:spTree>
    <p:extLst>
      <p:ext uri="{BB962C8B-B14F-4D97-AF65-F5344CB8AC3E}">
        <p14:creationId xmlns:p14="http://schemas.microsoft.com/office/powerpoint/2010/main" val="102646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826D9A6-EEBB-490A-98A9-E561D077E88E}"/>
              </a:ext>
            </a:extLst>
          </p:cNvPr>
          <p:cNvSpPr>
            <a:spLocks noGrp="1"/>
          </p:cNvSpPr>
          <p:nvPr>
            <p:ph type="dt" sz="half" idx="10"/>
          </p:nvPr>
        </p:nvSpPr>
        <p:spPr/>
        <p:txBody>
          <a:bodyPr/>
          <a:lstStyle/>
          <a:p>
            <a:fld id="{8AD6E927-720B-4502-98BC-1A19A78EAE8E}" type="datetimeFigureOut">
              <a:rPr lang="en-US" smtClean="0"/>
              <a:t>4/18/2019</a:t>
            </a:fld>
            <a:endParaRPr lang="en-US"/>
          </a:p>
        </p:txBody>
      </p:sp>
      <p:sp>
        <p:nvSpPr>
          <p:cNvPr id="3" name="Footer Placeholder 2">
            <a:extLst>
              <a:ext uri="{FF2B5EF4-FFF2-40B4-BE49-F238E27FC236}">
                <a16:creationId xmlns="" xmlns:a16="http://schemas.microsoft.com/office/drawing/2014/main" id="{FFC32C82-FAE9-4D5C-8AFB-920B3F093D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0844644-52EC-4ECB-8D17-8D2ADA7A7EA9}"/>
              </a:ext>
            </a:extLst>
          </p:cNvPr>
          <p:cNvSpPr>
            <a:spLocks noGrp="1"/>
          </p:cNvSpPr>
          <p:nvPr>
            <p:ph type="sldNum" sz="quarter" idx="12"/>
          </p:nvPr>
        </p:nvSpPr>
        <p:spPr/>
        <p:txBody>
          <a:bodyPr/>
          <a:lstStyle/>
          <a:p>
            <a:fld id="{CC83B48A-1F77-4A84-A57A-2AF094641AD2}" type="slidenum">
              <a:rPr lang="en-US" smtClean="0"/>
              <a:t>‹#›</a:t>
            </a:fld>
            <a:endParaRPr lang="en-US"/>
          </a:p>
        </p:txBody>
      </p:sp>
    </p:spTree>
    <p:extLst>
      <p:ext uri="{BB962C8B-B14F-4D97-AF65-F5344CB8AC3E}">
        <p14:creationId xmlns:p14="http://schemas.microsoft.com/office/powerpoint/2010/main" val="250860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2B5B01-D155-4B00-95D1-32108424786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69CB12A1-D4AB-44F9-A7CC-5C9F567CD5E1}"/>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26D3E09-B00E-4F9E-B605-40AB293F67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0CF97000-7372-4A54-9205-15049C7A294F}"/>
              </a:ext>
            </a:extLst>
          </p:cNvPr>
          <p:cNvSpPr>
            <a:spLocks noGrp="1"/>
          </p:cNvSpPr>
          <p:nvPr>
            <p:ph type="dt" sz="half" idx="10"/>
          </p:nvPr>
        </p:nvSpPr>
        <p:spPr/>
        <p:txBody>
          <a:bodyPr/>
          <a:lstStyle/>
          <a:p>
            <a:fld id="{8AD6E927-720B-4502-98BC-1A19A78EAE8E}" type="datetimeFigureOut">
              <a:rPr lang="en-US" smtClean="0"/>
              <a:t>4/18/2019</a:t>
            </a:fld>
            <a:endParaRPr lang="en-US"/>
          </a:p>
        </p:txBody>
      </p:sp>
      <p:sp>
        <p:nvSpPr>
          <p:cNvPr id="6" name="Footer Placeholder 5">
            <a:extLst>
              <a:ext uri="{FF2B5EF4-FFF2-40B4-BE49-F238E27FC236}">
                <a16:creationId xmlns="" xmlns:a16="http://schemas.microsoft.com/office/drawing/2014/main" id="{B87F451F-1B78-4C57-A128-3DE433E0F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F3F5970-218A-4E60-917D-0038F47CD6F2}"/>
              </a:ext>
            </a:extLst>
          </p:cNvPr>
          <p:cNvSpPr>
            <a:spLocks noGrp="1"/>
          </p:cNvSpPr>
          <p:nvPr>
            <p:ph type="sldNum" sz="quarter" idx="12"/>
          </p:nvPr>
        </p:nvSpPr>
        <p:spPr/>
        <p:txBody>
          <a:bodyPr/>
          <a:lstStyle/>
          <a:p>
            <a:fld id="{CC83B48A-1F77-4A84-A57A-2AF094641AD2}" type="slidenum">
              <a:rPr lang="en-US" smtClean="0"/>
              <a:t>‹#›</a:t>
            </a:fld>
            <a:endParaRPr lang="en-US"/>
          </a:p>
        </p:txBody>
      </p:sp>
    </p:spTree>
    <p:extLst>
      <p:ext uri="{BB962C8B-B14F-4D97-AF65-F5344CB8AC3E}">
        <p14:creationId xmlns:p14="http://schemas.microsoft.com/office/powerpoint/2010/main" val="275637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B7C68F-5DCE-4257-A8A3-C626D8AFDCE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4F47A451-E11D-4274-BB37-3DA6DDAF4969}"/>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06B669C4-2609-428B-810A-C2F01B8332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1F9A6814-0CA5-40EE-BAF2-95463228BBB6}"/>
              </a:ext>
            </a:extLst>
          </p:cNvPr>
          <p:cNvSpPr>
            <a:spLocks noGrp="1"/>
          </p:cNvSpPr>
          <p:nvPr>
            <p:ph type="dt" sz="half" idx="10"/>
          </p:nvPr>
        </p:nvSpPr>
        <p:spPr/>
        <p:txBody>
          <a:bodyPr/>
          <a:lstStyle/>
          <a:p>
            <a:fld id="{8AD6E927-720B-4502-98BC-1A19A78EAE8E}" type="datetimeFigureOut">
              <a:rPr lang="en-US" smtClean="0"/>
              <a:t>4/18/2019</a:t>
            </a:fld>
            <a:endParaRPr lang="en-US"/>
          </a:p>
        </p:txBody>
      </p:sp>
      <p:sp>
        <p:nvSpPr>
          <p:cNvPr id="6" name="Footer Placeholder 5">
            <a:extLst>
              <a:ext uri="{FF2B5EF4-FFF2-40B4-BE49-F238E27FC236}">
                <a16:creationId xmlns="" xmlns:a16="http://schemas.microsoft.com/office/drawing/2014/main" id="{417AE00C-FFDA-44F1-A28C-852B4AB7A5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6C73C86-CC6C-4EC1-9345-205B69615733}"/>
              </a:ext>
            </a:extLst>
          </p:cNvPr>
          <p:cNvSpPr>
            <a:spLocks noGrp="1"/>
          </p:cNvSpPr>
          <p:nvPr>
            <p:ph type="sldNum" sz="quarter" idx="12"/>
          </p:nvPr>
        </p:nvSpPr>
        <p:spPr/>
        <p:txBody>
          <a:bodyPr/>
          <a:lstStyle/>
          <a:p>
            <a:fld id="{CC83B48A-1F77-4A84-A57A-2AF094641AD2}" type="slidenum">
              <a:rPr lang="en-US" smtClean="0"/>
              <a:t>‹#›</a:t>
            </a:fld>
            <a:endParaRPr lang="en-US"/>
          </a:p>
        </p:txBody>
      </p:sp>
    </p:spTree>
    <p:extLst>
      <p:ext uri="{BB962C8B-B14F-4D97-AF65-F5344CB8AC3E}">
        <p14:creationId xmlns:p14="http://schemas.microsoft.com/office/powerpoint/2010/main" val="4094483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22F620-CFBA-4957-A416-A3034B20B0F8}"/>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E9F7E3E-D6F3-4B70-AB10-C16925A875B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782FB51-E789-4FF6-BF5E-1BD6E14C0CA2}"/>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D6E927-720B-4502-98BC-1A19A78EAE8E}" type="datetimeFigureOut">
              <a:rPr lang="en-US" smtClean="0"/>
              <a:t>4/18/2019</a:t>
            </a:fld>
            <a:endParaRPr lang="en-US"/>
          </a:p>
        </p:txBody>
      </p:sp>
      <p:sp>
        <p:nvSpPr>
          <p:cNvPr id="5" name="Footer Placeholder 4">
            <a:extLst>
              <a:ext uri="{FF2B5EF4-FFF2-40B4-BE49-F238E27FC236}">
                <a16:creationId xmlns="" xmlns:a16="http://schemas.microsoft.com/office/drawing/2014/main" id="{647DF0CF-4D76-4CA4-90A9-1DAF12106EC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1D73A7B-C66E-479B-87E9-158AFF5FE4F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83B48A-1F77-4A84-A57A-2AF094641AD2}" type="slidenum">
              <a:rPr lang="en-US" smtClean="0"/>
              <a:t>‹#›</a:t>
            </a:fld>
            <a:endParaRPr lang="en-US"/>
          </a:p>
        </p:txBody>
      </p:sp>
    </p:spTree>
    <p:extLst>
      <p:ext uri="{BB962C8B-B14F-4D97-AF65-F5344CB8AC3E}">
        <p14:creationId xmlns:p14="http://schemas.microsoft.com/office/powerpoint/2010/main" val="1669900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wrapair2.org/tdwg.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wrapair2.org/pdf/WRAP-Task1.1.1-RegionalHazeFactSheet_3.27.19.pdf" TargetMode="External"/><Relationship Id="rId2" Type="http://schemas.openxmlformats.org/officeDocument/2006/relationships/hyperlink" Target="http://www.wrapair2.org/pdf/WRAP-Task%201.1.2-TribalFactSheet_3.26.19.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wrapair2.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EC87D1-B5DA-465D-9E25-8631070A1731}"/>
              </a:ext>
            </a:extLst>
          </p:cNvPr>
          <p:cNvSpPr>
            <a:spLocks noGrp="1"/>
          </p:cNvSpPr>
          <p:nvPr>
            <p:ph type="ctrTitle"/>
          </p:nvPr>
        </p:nvSpPr>
        <p:spPr>
          <a:xfrm>
            <a:off x="1143000" y="516607"/>
            <a:ext cx="6858000" cy="1867609"/>
          </a:xfrm>
        </p:spPr>
        <p:txBody>
          <a:bodyPr>
            <a:normAutofit fontScale="90000"/>
          </a:bodyPr>
          <a:lstStyle/>
          <a:p>
            <a:r>
              <a:rPr lang="en-US" sz="4800" b="1" dirty="0">
                <a:latin typeface="Arial Rounded MT Bold" panose="020F0704030504030204" pitchFamily="34" charset="0"/>
                <a:ea typeface="Calibri" panose="020F0502020204030204" pitchFamily="34" charset="0"/>
                <a:cs typeface="Calibri Light" panose="020F0302020204030204" pitchFamily="34" charset="0"/>
              </a:rPr>
              <a:t>Regional Air Quality</a:t>
            </a:r>
            <a:br>
              <a:rPr lang="en-US" sz="4800" b="1" dirty="0">
                <a:latin typeface="Arial Rounded MT Bold" panose="020F0704030504030204" pitchFamily="34" charset="0"/>
                <a:ea typeface="Calibri" panose="020F0502020204030204" pitchFamily="34" charset="0"/>
                <a:cs typeface="Calibri Light" panose="020F0302020204030204" pitchFamily="34" charset="0"/>
              </a:rPr>
            </a:br>
            <a:r>
              <a:rPr lang="en-US" sz="4800" b="1" dirty="0">
                <a:latin typeface="Arial Rounded MT Bold" panose="020F0704030504030204" pitchFamily="34" charset="0"/>
                <a:ea typeface="Calibri" panose="020F0502020204030204" pitchFamily="34" charset="0"/>
                <a:cs typeface="Calibri Light" panose="020F0302020204030204" pitchFamily="34" charset="0"/>
              </a:rPr>
              <a:t>and</a:t>
            </a:r>
            <a:br>
              <a:rPr lang="en-US" sz="4800" b="1" dirty="0">
                <a:latin typeface="Arial Rounded MT Bold" panose="020F0704030504030204" pitchFamily="34" charset="0"/>
                <a:ea typeface="Calibri" panose="020F0502020204030204" pitchFamily="34" charset="0"/>
                <a:cs typeface="Calibri Light" panose="020F0302020204030204" pitchFamily="34" charset="0"/>
              </a:rPr>
            </a:br>
            <a:r>
              <a:rPr lang="en-US" sz="4800" b="1" dirty="0">
                <a:latin typeface="Arial Rounded MT Bold" panose="020F0704030504030204" pitchFamily="34" charset="0"/>
                <a:ea typeface="Calibri" panose="020F0502020204030204" pitchFamily="34" charset="0"/>
                <a:cs typeface="Calibri Light" panose="020F0302020204030204" pitchFamily="34" charset="0"/>
              </a:rPr>
              <a:t>the Regional Haze Rule</a:t>
            </a:r>
            <a:endParaRPr lang="en-US" dirty="0">
              <a:latin typeface="Arial Rounded MT Bold" panose="020F0704030504030204" pitchFamily="34" charset="0"/>
            </a:endParaRPr>
          </a:p>
        </p:txBody>
      </p:sp>
      <p:sp>
        <p:nvSpPr>
          <p:cNvPr id="3" name="Subtitle 2">
            <a:extLst>
              <a:ext uri="{FF2B5EF4-FFF2-40B4-BE49-F238E27FC236}">
                <a16:creationId xmlns="" xmlns:a16="http://schemas.microsoft.com/office/drawing/2014/main" id="{CF388E7A-C2F0-43CF-A24F-32DA6D349840}"/>
              </a:ext>
            </a:extLst>
          </p:cNvPr>
          <p:cNvSpPr>
            <a:spLocks noGrp="1"/>
          </p:cNvSpPr>
          <p:nvPr>
            <p:ph type="subTitle" idx="1"/>
          </p:nvPr>
        </p:nvSpPr>
        <p:spPr>
          <a:xfrm>
            <a:off x="929148" y="2837151"/>
            <a:ext cx="7071852" cy="591851"/>
          </a:xfrm>
        </p:spPr>
        <p:txBody>
          <a:bodyPr>
            <a:noAutofit/>
          </a:bodyPr>
          <a:lstStyle/>
          <a:p>
            <a:r>
              <a:rPr lang="en-US" sz="3200" b="1" dirty="0"/>
              <a:t>Information and resources for</a:t>
            </a:r>
          </a:p>
          <a:p>
            <a:r>
              <a:rPr lang="en-US" sz="3200" b="1" dirty="0"/>
              <a:t>Tribal professionals</a:t>
            </a:r>
          </a:p>
        </p:txBody>
      </p:sp>
      <p:pic>
        <p:nvPicPr>
          <p:cNvPr id="4" name="Picture 7">
            <a:extLst>
              <a:ext uri="{FF2B5EF4-FFF2-40B4-BE49-F238E27FC236}">
                <a16:creationId xmlns="" xmlns:a16="http://schemas.microsoft.com/office/drawing/2014/main" id="{5E9D6DA3-6C6E-4103-9259-0C055177147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688477" y="5527053"/>
            <a:ext cx="2117498"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 xmlns:a16="http://schemas.microsoft.com/office/drawing/2014/main" id="{37A3B3C4-D719-4FA2-917F-282A2249BC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027" y="5222645"/>
            <a:ext cx="1609949" cy="1423714"/>
          </a:xfrm>
          <a:prstGeom prst="rect">
            <a:avLst/>
          </a:prstGeom>
        </p:spPr>
      </p:pic>
    </p:spTree>
    <p:extLst>
      <p:ext uri="{BB962C8B-B14F-4D97-AF65-F5344CB8AC3E}">
        <p14:creationId xmlns:p14="http://schemas.microsoft.com/office/powerpoint/2010/main" val="207453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Pollutants that cause haze</a:t>
            </a:r>
          </a:p>
        </p:txBody>
      </p:sp>
      <p:sp>
        <p:nvSpPr>
          <p:cNvPr id="4" name="Content Placeholder 3">
            <a:extLst>
              <a:ext uri="{FF2B5EF4-FFF2-40B4-BE49-F238E27FC236}">
                <a16:creationId xmlns="" xmlns:a16="http://schemas.microsoft.com/office/drawing/2014/main" id="{373F5426-2527-49E5-8123-AC5C46B77A0E}"/>
              </a:ext>
            </a:extLst>
          </p:cNvPr>
          <p:cNvSpPr>
            <a:spLocks noGrp="1"/>
          </p:cNvSpPr>
          <p:nvPr>
            <p:ph idx="1"/>
          </p:nvPr>
        </p:nvSpPr>
        <p:spPr>
          <a:xfrm>
            <a:off x="457200" y="1528356"/>
            <a:ext cx="8220074" cy="5120639"/>
          </a:xfrm>
        </p:spPr>
        <p:txBody>
          <a:bodyPr>
            <a:normAutofit lnSpcReduction="10000"/>
          </a:bodyPr>
          <a:lstStyle/>
          <a:p>
            <a:r>
              <a:rPr lang="en-US" sz="2800" dirty="0"/>
              <a:t>Natural sources like wind-blown dust, wildfire smoke</a:t>
            </a:r>
          </a:p>
          <a:p>
            <a:r>
              <a:rPr lang="en-US" sz="2800" dirty="0"/>
              <a:t>Human-caused emissions including:</a:t>
            </a:r>
          </a:p>
          <a:p>
            <a:pPr lvl="1"/>
            <a:endParaRPr lang="en-US" sz="800" dirty="0"/>
          </a:p>
          <a:p>
            <a:pPr lvl="1"/>
            <a:r>
              <a:rPr lang="en-US" sz="2500" dirty="0"/>
              <a:t>diesel soot</a:t>
            </a:r>
          </a:p>
          <a:p>
            <a:pPr lvl="1"/>
            <a:r>
              <a:rPr lang="en-US" sz="2500" dirty="0"/>
              <a:t>fly ash &amp; sulfur</a:t>
            </a:r>
          </a:p>
          <a:p>
            <a:pPr marL="342900" lvl="1" indent="0" defTabSz="515938">
              <a:buNone/>
            </a:pPr>
            <a:r>
              <a:rPr lang="en-US" sz="2500" dirty="0"/>
              <a:t>	oxides from coal</a:t>
            </a:r>
          </a:p>
          <a:p>
            <a:pPr marL="342900" lvl="1" indent="0" defTabSz="515938">
              <a:buNone/>
            </a:pPr>
            <a:r>
              <a:rPr lang="en-US" sz="2500" dirty="0"/>
              <a:t>	burning</a:t>
            </a:r>
          </a:p>
          <a:p>
            <a:pPr lvl="1" defTabSz="522288"/>
            <a:r>
              <a:rPr lang="en-US" sz="2500" dirty="0"/>
              <a:t>nitrogen oxides from</a:t>
            </a:r>
          </a:p>
          <a:p>
            <a:pPr marL="342900" lvl="1" indent="0" defTabSz="522288">
              <a:buNone/>
            </a:pPr>
            <a:r>
              <a:rPr lang="en-US" sz="2500" dirty="0"/>
              <a:t>	power plants and</a:t>
            </a:r>
          </a:p>
          <a:p>
            <a:pPr marL="342900" lvl="1" indent="0" defTabSz="522288">
              <a:buNone/>
            </a:pPr>
            <a:r>
              <a:rPr lang="en-US" sz="2500" dirty="0"/>
              <a:t>	automobiles</a:t>
            </a:r>
          </a:p>
          <a:p>
            <a:pPr lvl="1" defTabSz="522288"/>
            <a:r>
              <a:rPr lang="en-US" sz="2500" dirty="0"/>
              <a:t>ammonia from farms</a:t>
            </a:r>
          </a:p>
          <a:p>
            <a:pPr marL="342900" lvl="1" indent="0" defTabSz="522288">
              <a:buNone/>
            </a:pPr>
            <a:r>
              <a:rPr lang="en-US" sz="2500" dirty="0"/>
              <a:t>	and feedlots</a:t>
            </a:r>
          </a:p>
          <a:p>
            <a:pPr defTabSz="522288"/>
            <a:r>
              <a:rPr lang="en-US" sz="2800" dirty="0"/>
              <a:t>Transport of international emissions from other countries </a:t>
            </a:r>
          </a:p>
          <a:p>
            <a:pPr marL="522288" lvl="1"/>
            <a:endParaRPr lang="en-US" dirty="0"/>
          </a:p>
          <a:p>
            <a:endParaRPr lang="en-US" sz="2800" dirty="0"/>
          </a:p>
          <a:p>
            <a:endParaRPr lang="en-US" sz="2800" dirty="0"/>
          </a:p>
          <a:p>
            <a:endParaRPr lang="en-US" sz="2800" dirty="0"/>
          </a:p>
          <a:p>
            <a:endParaRPr lang="en-US" sz="2800" dirty="0"/>
          </a:p>
          <a:p>
            <a:endParaRPr lang="en-US" sz="2800" dirty="0"/>
          </a:p>
        </p:txBody>
      </p:sp>
      <p:pic>
        <p:nvPicPr>
          <p:cNvPr id="9" name="Picture 8">
            <a:extLst>
              <a:ext uri="{FF2B5EF4-FFF2-40B4-BE49-F238E27FC236}">
                <a16:creationId xmlns="" xmlns:a16="http://schemas.microsoft.com/office/drawing/2014/main" id="{A42413D6-76F0-4527-8733-70311F9AF3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91709" y="2383482"/>
            <a:ext cx="4685567" cy="3209963"/>
          </a:xfrm>
          <a:prstGeom prst="rect">
            <a:avLst/>
          </a:prstGeom>
        </p:spPr>
      </p:pic>
    </p:spTree>
    <p:extLst>
      <p:ext uri="{BB962C8B-B14F-4D97-AF65-F5344CB8AC3E}">
        <p14:creationId xmlns:p14="http://schemas.microsoft.com/office/powerpoint/2010/main" val="1801906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Pollutants that cause haze</a:t>
            </a:r>
          </a:p>
        </p:txBody>
      </p:sp>
      <p:sp>
        <p:nvSpPr>
          <p:cNvPr id="4" name="Content Placeholder 3">
            <a:extLst>
              <a:ext uri="{FF2B5EF4-FFF2-40B4-BE49-F238E27FC236}">
                <a16:creationId xmlns="" xmlns:a16="http://schemas.microsoft.com/office/drawing/2014/main" id="{373F5426-2527-49E5-8123-AC5C46B77A0E}"/>
              </a:ext>
            </a:extLst>
          </p:cNvPr>
          <p:cNvSpPr>
            <a:spLocks noGrp="1"/>
          </p:cNvSpPr>
          <p:nvPr>
            <p:ph idx="1"/>
          </p:nvPr>
        </p:nvSpPr>
        <p:spPr/>
        <p:txBody>
          <a:bodyPr>
            <a:normAutofit/>
          </a:bodyPr>
          <a:lstStyle/>
          <a:p>
            <a:r>
              <a:rPr lang="en-US" sz="2800" dirty="0"/>
              <a:t>Secondary pollutants formed</a:t>
            </a:r>
          </a:p>
          <a:p>
            <a:pPr marL="0" indent="0" defTabSz="168275">
              <a:buNone/>
            </a:pPr>
            <a:r>
              <a:rPr lang="en-US" sz="2800" dirty="0"/>
              <a:t>	from reactions between</a:t>
            </a:r>
          </a:p>
          <a:p>
            <a:pPr marL="0" indent="0" defTabSz="168275">
              <a:buNone/>
            </a:pPr>
            <a:r>
              <a:rPr lang="en-US" sz="2800" dirty="0"/>
              <a:t>	primary pollutants and natural</a:t>
            </a:r>
          </a:p>
          <a:p>
            <a:pPr marL="0" indent="0" defTabSz="168275">
              <a:buNone/>
            </a:pPr>
            <a:r>
              <a:rPr lang="en-US" sz="2800" dirty="0"/>
              <a:t>	atmospheric components</a:t>
            </a:r>
          </a:p>
          <a:p>
            <a:pPr marL="0" indent="0" defTabSz="168275">
              <a:buNone/>
            </a:pPr>
            <a:r>
              <a:rPr lang="en-US" sz="2800" dirty="0"/>
              <a:t>	including:</a:t>
            </a:r>
          </a:p>
          <a:p>
            <a:pPr lvl="1" defTabSz="168275"/>
            <a:endParaRPr lang="en-US" sz="800" dirty="0"/>
          </a:p>
          <a:p>
            <a:pPr lvl="2" defTabSz="168275"/>
            <a:r>
              <a:rPr lang="en-US" sz="2400" dirty="0"/>
              <a:t>sulfates</a:t>
            </a:r>
          </a:p>
          <a:p>
            <a:pPr lvl="2" defTabSz="168275"/>
            <a:r>
              <a:rPr lang="en-US" sz="2400" dirty="0"/>
              <a:t>nitrates</a:t>
            </a:r>
          </a:p>
          <a:p>
            <a:pPr lvl="2" defTabSz="168275"/>
            <a:r>
              <a:rPr lang="en-US" sz="2400" dirty="0"/>
              <a:t>ozone</a:t>
            </a:r>
          </a:p>
          <a:p>
            <a:endParaRPr lang="en-US" sz="2800" dirty="0"/>
          </a:p>
          <a:p>
            <a:endParaRPr lang="en-US" sz="2800" dirty="0"/>
          </a:p>
          <a:p>
            <a:endParaRPr lang="en-US" sz="2800" dirty="0"/>
          </a:p>
          <a:p>
            <a:endParaRPr lang="en-US" sz="2800" dirty="0"/>
          </a:p>
        </p:txBody>
      </p:sp>
      <p:pic>
        <p:nvPicPr>
          <p:cNvPr id="9" name="Picture 8">
            <a:extLst>
              <a:ext uri="{FF2B5EF4-FFF2-40B4-BE49-F238E27FC236}">
                <a16:creationId xmlns="" xmlns:a16="http://schemas.microsoft.com/office/drawing/2014/main" id="{A42413D6-76F0-4527-8733-70311F9AF3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35731" y="1825625"/>
            <a:ext cx="3079621" cy="4514784"/>
          </a:xfrm>
          <a:prstGeom prst="rect">
            <a:avLst/>
          </a:prstGeom>
        </p:spPr>
      </p:pic>
    </p:spTree>
    <p:extLst>
      <p:ext uri="{BB962C8B-B14F-4D97-AF65-F5344CB8AC3E}">
        <p14:creationId xmlns:p14="http://schemas.microsoft.com/office/powerpoint/2010/main" val="1408200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Haze pollutants can travel far!</a:t>
            </a:r>
          </a:p>
        </p:txBody>
      </p:sp>
      <p:pic>
        <p:nvPicPr>
          <p:cNvPr id="8" name="Content Placeholder 7">
            <a:extLst>
              <a:ext uri="{FF2B5EF4-FFF2-40B4-BE49-F238E27FC236}">
                <a16:creationId xmlns="" xmlns:a16="http://schemas.microsoft.com/office/drawing/2014/main" id="{B9BDB318-12B5-4F66-B0F0-62E27CC0647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828246" y="1788152"/>
            <a:ext cx="5487511" cy="4412335"/>
          </a:xfrm>
        </p:spPr>
      </p:pic>
    </p:spTree>
    <p:extLst>
      <p:ext uri="{BB962C8B-B14F-4D97-AF65-F5344CB8AC3E}">
        <p14:creationId xmlns:p14="http://schemas.microsoft.com/office/powerpoint/2010/main" val="2103075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IMPROVE monitoring network</a:t>
            </a:r>
          </a:p>
        </p:txBody>
      </p:sp>
      <p:sp>
        <p:nvSpPr>
          <p:cNvPr id="3" name="Content Placeholder 2">
            <a:extLst>
              <a:ext uri="{FF2B5EF4-FFF2-40B4-BE49-F238E27FC236}">
                <a16:creationId xmlns="" xmlns:a16="http://schemas.microsoft.com/office/drawing/2014/main" id="{7CBEC6FF-07BE-479D-93B5-C0E6616BFBC4}"/>
              </a:ext>
            </a:extLst>
          </p:cNvPr>
          <p:cNvSpPr>
            <a:spLocks noGrp="1"/>
          </p:cNvSpPr>
          <p:nvPr>
            <p:ph idx="1"/>
          </p:nvPr>
        </p:nvSpPr>
        <p:spPr>
          <a:xfrm>
            <a:off x="640682" y="1561158"/>
            <a:ext cx="7886700" cy="2690392"/>
          </a:xfrm>
        </p:spPr>
        <p:txBody>
          <a:bodyPr>
            <a:normAutofit fontScale="92500"/>
          </a:bodyPr>
          <a:lstStyle/>
          <a:p>
            <a:r>
              <a:rPr lang="en-US" sz="2800" dirty="0"/>
              <a:t>Interagency Monitoring of Protected Visual Environments (IMPROVE)</a:t>
            </a:r>
          </a:p>
          <a:p>
            <a:r>
              <a:rPr lang="en-US" sz="2800" dirty="0"/>
              <a:t>Monitor changes in haze pollutants over time</a:t>
            </a:r>
          </a:p>
          <a:p>
            <a:r>
              <a:rPr lang="en-US" sz="2800" dirty="0"/>
              <a:t>110 sites in federal Class I areas</a:t>
            </a:r>
          </a:p>
          <a:p>
            <a:r>
              <a:rPr lang="en-US" sz="2800" dirty="0"/>
              <a:t>48 additional monitoring sites in other areas follow IMPROVE protocol (including 8 on western Tribal lands)</a:t>
            </a:r>
          </a:p>
        </p:txBody>
      </p:sp>
      <p:pic>
        <p:nvPicPr>
          <p:cNvPr id="5" name="Picture 4">
            <a:extLst>
              <a:ext uri="{FF2B5EF4-FFF2-40B4-BE49-F238E27FC236}">
                <a16:creationId xmlns="" xmlns:a16="http://schemas.microsoft.com/office/drawing/2014/main" id="{58DCD7F8-C2F4-4897-A9DA-BB558E905E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401" y="4833257"/>
            <a:ext cx="2104013" cy="1820992"/>
          </a:xfrm>
          <a:prstGeom prst="rect">
            <a:avLst/>
          </a:prstGeom>
        </p:spPr>
      </p:pic>
      <p:pic>
        <p:nvPicPr>
          <p:cNvPr id="7" name="Picture 6">
            <a:extLst>
              <a:ext uri="{FF2B5EF4-FFF2-40B4-BE49-F238E27FC236}">
                <a16:creationId xmlns="" xmlns:a16="http://schemas.microsoft.com/office/drawing/2014/main" id="{AC09F0BB-B10E-45B3-8E44-024123FCDF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66260" y="4527142"/>
            <a:ext cx="3134343" cy="2110048"/>
          </a:xfrm>
          <a:prstGeom prst="rect">
            <a:avLst/>
          </a:prstGeom>
        </p:spPr>
      </p:pic>
      <p:pic>
        <p:nvPicPr>
          <p:cNvPr id="9" name="Picture 8">
            <a:extLst>
              <a:ext uri="{FF2B5EF4-FFF2-40B4-BE49-F238E27FC236}">
                <a16:creationId xmlns="" xmlns:a16="http://schemas.microsoft.com/office/drawing/2014/main" id="{696D5CD8-F04D-48D0-B7AB-06970794F1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86830" y="4493024"/>
            <a:ext cx="2940010" cy="2144167"/>
          </a:xfrm>
          <a:prstGeom prst="rect">
            <a:avLst/>
          </a:prstGeom>
        </p:spPr>
      </p:pic>
    </p:spTree>
    <p:extLst>
      <p:ext uri="{BB962C8B-B14F-4D97-AF65-F5344CB8AC3E}">
        <p14:creationId xmlns:p14="http://schemas.microsoft.com/office/powerpoint/2010/main" val="74133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IMPROVE visibility photos</a:t>
            </a:r>
          </a:p>
        </p:txBody>
      </p:sp>
      <p:sp>
        <p:nvSpPr>
          <p:cNvPr id="6" name="Content Placeholder 5">
            <a:extLst>
              <a:ext uri="{FF2B5EF4-FFF2-40B4-BE49-F238E27FC236}">
                <a16:creationId xmlns="" xmlns:a16="http://schemas.microsoft.com/office/drawing/2014/main" id="{B58BBBA2-2B84-4027-82A9-79ECF8ECB3D8}"/>
              </a:ext>
            </a:extLst>
          </p:cNvPr>
          <p:cNvSpPr>
            <a:spLocks noGrp="1"/>
          </p:cNvSpPr>
          <p:nvPr>
            <p:ph idx="1"/>
          </p:nvPr>
        </p:nvSpPr>
        <p:spPr>
          <a:xfrm>
            <a:off x="616619" y="1621090"/>
            <a:ext cx="7886700" cy="5032375"/>
          </a:xfrm>
        </p:spPr>
        <p:txBody>
          <a:bodyPr>
            <a:normAutofit/>
          </a:bodyPr>
          <a:lstStyle/>
          <a:p>
            <a:r>
              <a:rPr lang="en-US" sz="2800" dirty="0"/>
              <a:t>Repeat photographs taken from same locations at IMPROVE sites to document short- and long-term variation in visibility</a:t>
            </a:r>
          </a:p>
          <a:p>
            <a:r>
              <a:rPr lang="en-US" sz="2800" dirty="0"/>
              <a:t>Badlands National Park on a:</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1100" dirty="0"/>
          </a:p>
          <a:p>
            <a:pPr marL="0" indent="0" defTabSz="574675">
              <a:buNone/>
            </a:pPr>
            <a:r>
              <a:rPr lang="en-US" sz="2800" dirty="0"/>
              <a:t>	heavily impaired day	 minimally impaired day</a:t>
            </a:r>
          </a:p>
        </p:txBody>
      </p:sp>
      <p:pic>
        <p:nvPicPr>
          <p:cNvPr id="7" name="Picture 6">
            <a:extLst>
              <a:ext uri="{FF2B5EF4-FFF2-40B4-BE49-F238E27FC236}">
                <a16:creationId xmlns="" xmlns:a16="http://schemas.microsoft.com/office/drawing/2014/main" id="{AC09F0BB-B10E-45B3-8E44-024123FCDF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4278" y="3871454"/>
            <a:ext cx="3134343" cy="2099559"/>
          </a:xfrm>
          <a:prstGeom prst="rect">
            <a:avLst/>
          </a:prstGeom>
        </p:spPr>
      </p:pic>
      <p:pic>
        <p:nvPicPr>
          <p:cNvPr id="9" name="Picture 8">
            <a:extLst>
              <a:ext uri="{FF2B5EF4-FFF2-40B4-BE49-F238E27FC236}">
                <a16:creationId xmlns="" xmlns:a16="http://schemas.microsoft.com/office/drawing/2014/main" id="{696D5CD8-F04D-48D0-B7AB-06970794F1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239" y="3871454"/>
            <a:ext cx="3126958" cy="2099559"/>
          </a:xfrm>
          <a:prstGeom prst="rect">
            <a:avLst/>
          </a:prstGeom>
        </p:spPr>
      </p:pic>
    </p:spTree>
    <p:extLst>
      <p:ext uri="{BB962C8B-B14F-4D97-AF65-F5344CB8AC3E}">
        <p14:creationId xmlns:p14="http://schemas.microsoft.com/office/powerpoint/2010/main" val="3537713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a:xfrm>
            <a:off x="314325" y="250725"/>
            <a:ext cx="8515350" cy="1325563"/>
          </a:xfrm>
        </p:spPr>
        <p:txBody>
          <a:bodyPr/>
          <a:lstStyle/>
          <a:p>
            <a:pPr algn="ctr"/>
            <a:r>
              <a:rPr lang="en-US" dirty="0">
                <a:latin typeface="Arial Rounded MT Bold" panose="020F0704030504030204" pitchFamily="34" charset="0"/>
              </a:rPr>
              <a:t>IMPROVE and IMPROVE protocol sites</a:t>
            </a:r>
          </a:p>
        </p:txBody>
      </p:sp>
      <p:pic>
        <p:nvPicPr>
          <p:cNvPr id="4" name="Content Placeholder 3">
            <a:extLst>
              <a:ext uri="{FF2B5EF4-FFF2-40B4-BE49-F238E27FC236}">
                <a16:creationId xmlns="" xmlns:a16="http://schemas.microsoft.com/office/drawing/2014/main" id="{036C1968-30BC-4995-AF12-9C13487A0B7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315147" y="1574904"/>
            <a:ext cx="6513706" cy="5032375"/>
          </a:xfrm>
        </p:spPr>
      </p:pic>
    </p:spTree>
    <p:extLst>
      <p:ext uri="{BB962C8B-B14F-4D97-AF65-F5344CB8AC3E}">
        <p14:creationId xmlns:p14="http://schemas.microsoft.com/office/powerpoint/2010/main" val="44923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669A59-55EB-4CA6-94E7-77E78129DF53}"/>
              </a:ext>
            </a:extLst>
          </p:cNvPr>
          <p:cNvSpPr>
            <a:spLocks noGrp="1"/>
          </p:cNvSpPr>
          <p:nvPr>
            <p:ph type="ctrTitle"/>
          </p:nvPr>
        </p:nvSpPr>
        <p:spPr>
          <a:xfrm>
            <a:off x="1058779" y="2530058"/>
            <a:ext cx="6858000" cy="2387600"/>
          </a:xfrm>
        </p:spPr>
        <p:txBody>
          <a:bodyPr>
            <a:normAutofit fontScale="90000"/>
          </a:bodyPr>
          <a:lstStyle/>
          <a:p>
            <a:r>
              <a:rPr lang="en-US" b="1" dirty="0"/>
              <a:t>Laura McKelvey</a:t>
            </a:r>
            <a:r>
              <a:rPr lang="en-US" dirty="0"/>
              <a:t/>
            </a:r>
            <a:br>
              <a:rPr lang="en-US" dirty="0"/>
            </a:br>
            <a:r>
              <a:rPr lang="en-US" sz="4400" dirty="0"/>
              <a:t>US EPA</a:t>
            </a:r>
            <a:br>
              <a:rPr lang="en-US" sz="4400" dirty="0"/>
            </a:br>
            <a:r>
              <a:rPr lang="en-US" sz="4400" dirty="0"/>
              <a:t>Office of Air Quality Planning &amp; Standards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9316" y="1046748"/>
            <a:ext cx="2053389" cy="1411705"/>
          </a:xfrm>
          <a:prstGeom prst="rect">
            <a:avLst/>
          </a:prstGeom>
        </p:spPr>
      </p:pic>
    </p:spTree>
    <p:extLst>
      <p:ext uri="{BB962C8B-B14F-4D97-AF65-F5344CB8AC3E}">
        <p14:creationId xmlns:p14="http://schemas.microsoft.com/office/powerpoint/2010/main" val="3297663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Regulation of regional haze</a:t>
            </a:r>
          </a:p>
        </p:txBody>
      </p:sp>
      <p:sp>
        <p:nvSpPr>
          <p:cNvPr id="3" name="Content Placeholder 2">
            <a:extLst>
              <a:ext uri="{FF2B5EF4-FFF2-40B4-BE49-F238E27FC236}">
                <a16:creationId xmlns="" xmlns:a16="http://schemas.microsoft.com/office/drawing/2014/main" id="{7CBEC6FF-07BE-479D-93B5-C0E6616BFBC4}"/>
              </a:ext>
            </a:extLst>
          </p:cNvPr>
          <p:cNvSpPr>
            <a:spLocks noGrp="1"/>
          </p:cNvSpPr>
          <p:nvPr>
            <p:ph idx="1"/>
          </p:nvPr>
        </p:nvSpPr>
        <p:spPr>
          <a:xfrm>
            <a:off x="628650" y="1690689"/>
            <a:ext cx="7886700" cy="4579482"/>
          </a:xfrm>
        </p:spPr>
        <p:txBody>
          <a:bodyPr>
            <a:normAutofit fontScale="92500" lnSpcReduction="10000"/>
          </a:bodyPr>
          <a:lstStyle/>
          <a:p>
            <a:r>
              <a:rPr lang="en-US" sz="2800" dirty="0"/>
              <a:t>Clean Air Act amendments of 1977 set National Visibility Goal</a:t>
            </a:r>
          </a:p>
          <a:p>
            <a:r>
              <a:rPr lang="en-US" sz="2800" dirty="0"/>
              <a:t>Focus on mandatory federal Class I areas determined at that time (larger National Parks, Wilderness Areas, and Wildlife Refuges)</a:t>
            </a:r>
          </a:p>
          <a:p>
            <a:r>
              <a:rPr lang="en-US" sz="2800" dirty="0"/>
              <a:t>156 federal Class I areas across the country, over 75% are in in the West</a:t>
            </a:r>
          </a:p>
          <a:p>
            <a:r>
              <a:rPr lang="en-US" sz="2800" dirty="0"/>
              <a:t>Tribes can petition the EPA to designate their lands as Tribal Class I areas as well, and there are currently 5 designated Tribal Class I areas in the country</a:t>
            </a:r>
          </a:p>
          <a:p>
            <a:pPr lvl="1"/>
            <a:r>
              <a:rPr lang="en-US" sz="2500" dirty="0"/>
              <a:t>These areas have some Clean Air Act protections, but visibility provisions only apply to federal Class I areas</a:t>
            </a:r>
            <a:endParaRPr lang="en-US" dirty="0"/>
          </a:p>
        </p:txBody>
      </p:sp>
    </p:spTree>
    <p:extLst>
      <p:ext uri="{BB962C8B-B14F-4D97-AF65-F5344CB8AC3E}">
        <p14:creationId xmlns:p14="http://schemas.microsoft.com/office/powerpoint/2010/main" val="398396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Tribal Class I Areas</a:t>
            </a:r>
          </a:p>
        </p:txBody>
      </p:sp>
      <p:pic>
        <p:nvPicPr>
          <p:cNvPr id="8" name="Content Placeholder 7">
            <a:extLst>
              <a:ext uri="{FF2B5EF4-FFF2-40B4-BE49-F238E27FC236}">
                <a16:creationId xmlns="" xmlns:a16="http://schemas.microsoft.com/office/drawing/2014/main" id="{B9BDB318-12B5-4F66-B0F0-62E27CC0647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185234" y="1690691"/>
            <a:ext cx="6773532" cy="4788887"/>
          </a:xfrm>
        </p:spPr>
      </p:pic>
    </p:spTree>
    <p:extLst>
      <p:ext uri="{BB962C8B-B14F-4D97-AF65-F5344CB8AC3E}">
        <p14:creationId xmlns:p14="http://schemas.microsoft.com/office/powerpoint/2010/main" val="3861401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Federal Class I Areas</a:t>
            </a:r>
          </a:p>
        </p:txBody>
      </p:sp>
      <p:pic>
        <p:nvPicPr>
          <p:cNvPr id="8" name="Content Placeholder 7">
            <a:extLst>
              <a:ext uri="{FF2B5EF4-FFF2-40B4-BE49-F238E27FC236}">
                <a16:creationId xmlns="" xmlns:a16="http://schemas.microsoft.com/office/drawing/2014/main" id="{B9BDB318-12B5-4F66-B0F0-62E27CC0647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89022" y="1690689"/>
            <a:ext cx="7565956" cy="4593616"/>
          </a:xfrm>
        </p:spPr>
      </p:pic>
    </p:spTree>
    <p:extLst>
      <p:ext uri="{BB962C8B-B14F-4D97-AF65-F5344CB8AC3E}">
        <p14:creationId xmlns:p14="http://schemas.microsoft.com/office/powerpoint/2010/main" val="69943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21F304-CCE8-4BE3-A3B7-A843952BEA1F}"/>
              </a:ext>
            </a:extLst>
          </p:cNvPr>
          <p:cNvSpPr>
            <a:spLocks noGrp="1"/>
          </p:cNvSpPr>
          <p:nvPr>
            <p:ph type="ctrTitle"/>
          </p:nvPr>
        </p:nvSpPr>
        <p:spPr>
          <a:xfrm>
            <a:off x="313153" y="2124445"/>
            <a:ext cx="8605381" cy="2387600"/>
          </a:xfrm>
        </p:spPr>
        <p:txBody>
          <a:bodyPr/>
          <a:lstStyle/>
          <a:p>
            <a:r>
              <a:rPr lang="en-US" b="1" dirty="0"/>
              <a:t>Tom Moore</a:t>
            </a:r>
            <a:r>
              <a:rPr lang="en-US" dirty="0"/>
              <a:t/>
            </a:r>
            <a:br>
              <a:rPr lang="en-US" dirty="0"/>
            </a:br>
            <a:r>
              <a:rPr lang="en-US" sz="4000" dirty="0"/>
              <a:t>WRAP Air Quality Program Manager</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029" y="1326299"/>
            <a:ext cx="3333921" cy="1651085"/>
          </a:xfrm>
          <a:prstGeom prst="rect">
            <a:avLst/>
          </a:prstGeom>
        </p:spPr>
      </p:pic>
    </p:spTree>
    <p:extLst>
      <p:ext uri="{BB962C8B-B14F-4D97-AF65-F5344CB8AC3E}">
        <p14:creationId xmlns:p14="http://schemas.microsoft.com/office/powerpoint/2010/main" val="531468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Regional Haze Rule</a:t>
            </a:r>
          </a:p>
        </p:txBody>
      </p:sp>
      <p:sp>
        <p:nvSpPr>
          <p:cNvPr id="3" name="Content Placeholder 2">
            <a:extLst>
              <a:ext uri="{FF2B5EF4-FFF2-40B4-BE49-F238E27FC236}">
                <a16:creationId xmlns="" xmlns:a16="http://schemas.microsoft.com/office/drawing/2014/main" id="{7CBEC6FF-07BE-479D-93B5-C0E6616BFBC4}"/>
              </a:ext>
            </a:extLst>
          </p:cNvPr>
          <p:cNvSpPr>
            <a:spLocks noGrp="1"/>
          </p:cNvSpPr>
          <p:nvPr>
            <p:ph idx="1"/>
          </p:nvPr>
        </p:nvSpPr>
        <p:spPr>
          <a:xfrm>
            <a:off x="640682" y="1584995"/>
            <a:ext cx="7886700" cy="4667249"/>
          </a:xfrm>
        </p:spPr>
        <p:txBody>
          <a:bodyPr/>
          <a:lstStyle/>
          <a:p>
            <a:r>
              <a:rPr lang="en-US" sz="2800" dirty="0"/>
              <a:t>1990 amendments to Clean Air Act required study of how to improve visibility in Grand Canyon National Park and other Class I areas</a:t>
            </a:r>
          </a:p>
          <a:p>
            <a:r>
              <a:rPr lang="en-US" sz="2800" dirty="0"/>
              <a:t>Regional Haze Rule issued in 1999 to implement study recommendations</a:t>
            </a:r>
          </a:p>
          <a:p>
            <a:r>
              <a:rPr lang="en-US" sz="2800" dirty="0"/>
              <a:t>States must submit State Implementation Plans (SIPs) to control emissions contributing to regional haze</a:t>
            </a:r>
          </a:p>
          <a:p>
            <a:r>
              <a:rPr lang="en-US" sz="2800" dirty="0"/>
              <a:t>Tribes can also submit Tribal Implementation Plans (TIPs) to meet their specific needs, but these are optional</a:t>
            </a:r>
            <a:endParaRPr lang="en-US" dirty="0"/>
          </a:p>
        </p:txBody>
      </p:sp>
    </p:spTree>
    <p:extLst>
      <p:ext uri="{BB962C8B-B14F-4D97-AF65-F5344CB8AC3E}">
        <p14:creationId xmlns:p14="http://schemas.microsoft.com/office/powerpoint/2010/main" val="847847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Regional Haze Rule</a:t>
            </a:r>
          </a:p>
        </p:txBody>
      </p:sp>
      <p:sp>
        <p:nvSpPr>
          <p:cNvPr id="3" name="Content Placeholder 2">
            <a:extLst>
              <a:ext uri="{FF2B5EF4-FFF2-40B4-BE49-F238E27FC236}">
                <a16:creationId xmlns="" xmlns:a16="http://schemas.microsoft.com/office/drawing/2014/main" id="{7CBEC6FF-07BE-479D-93B5-C0E6616BFBC4}"/>
              </a:ext>
            </a:extLst>
          </p:cNvPr>
          <p:cNvSpPr>
            <a:spLocks noGrp="1"/>
          </p:cNvSpPr>
          <p:nvPr>
            <p:ph idx="1"/>
          </p:nvPr>
        </p:nvSpPr>
        <p:spPr>
          <a:xfrm>
            <a:off x="640681" y="1960905"/>
            <a:ext cx="7886700" cy="4122897"/>
          </a:xfrm>
        </p:spPr>
        <p:txBody>
          <a:bodyPr/>
          <a:lstStyle/>
          <a:p>
            <a:r>
              <a:rPr lang="en-US" sz="2800" dirty="0"/>
              <a:t>SIPs first submitted by 2010 for a planning period ending in 2018</a:t>
            </a:r>
          </a:p>
          <a:p>
            <a:r>
              <a:rPr lang="en-US" sz="2800" dirty="0"/>
              <a:t>To be revised and resubmitted in 2021 for the next planning period</a:t>
            </a:r>
          </a:p>
          <a:p>
            <a:r>
              <a:rPr lang="en-US" sz="2800" dirty="0"/>
              <a:t>Include reasonable progress goals (RPGs) for each Class I area in state (measured in </a:t>
            </a:r>
            <a:r>
              <a:rPr lang="en-US" sz="2800" dirty="0" err="1"/>
              <a:t>deciviews</a:t>
            </a:r>
            <a:r>
              <a:rPr lang="en-US" sz="2800" dirty="0"/>
              <a:t>):</a:t>
            </a:r>
          </a:p>
          <a:p>
            <a:pPr lvl="1"/>
            <a:r>
              <a:rPr lang="en-US" sz="2500" dirty="0"/>
              <a:t>one for most impaired days (to show improvement)</a:t>
            </a:r>
          </a:p>
          <a:p>
            <a:pPr lvl="1"/>
            <a:r>
              <a:rPr lang="en-US" sz="2500" dirty="0"/>
              <a:t>one for least impaired days (to show no degradation)</a:t>
            </a:r>
            <a:endParaRPr lang="en-US" dirty="0"/>
          </a:p>
        </p:txBody>
      </p:sp>
    </p:spTree>
    <p:extLst>
      <p:ext uri="{BB962C8B-B14F-4D97-AF65-F5344CB8AC3E}">
        <p14:creationId xmlns:p14="http://schemas.microsoft.com/office/powerpoint/2010/main" val="3413484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a:xfrm>
            <a:off x="435623" y="365129"/>
            <a:ext cx="8272754" cy="1325563"/>
          </a:xfrm>
        </p:spPr>
        <p:txBody>
          <a:bodyPr/>
          <a:lstStyle/>
          <a:p>
            <a:pPr algn="ctr"/>
            <a:r>
              <a:rPr lang="en-US" dirty="0">
                <a:latin typeface="Arial Rounded MT Bold" panose="020F0704030504030204" pitchFamily="34" charset="0"/>
              </a:rPr>
              <a:t>Current state of the Regional Haze Rule</a:t>
            </a:r>
          </a:p>
        </p:txBody>
      </p:sp>
      <p:sp>
        <p:nvSpPr>
          <p:cNvPr id="3" name="Content Placeholder 2">
            <a:extLst>
              <a:ext uri="{FF2B5EF4-FFF2-40B4-BE49-F238E27FC236}">
                <a16:creationId xmlns="" xmlns:a16="http://schemas.microsoft.com/office/drawing/2014/main" id="{7CBEC6FF-07BE-479D-93B5-C0E6616BFBC4}"/>
              </a:ext>
            </a:extLst>
          </p:cNvPr>
          <p:cNvSpPr>
            <a:spLocks noGrp="1"/>
          </p:cNvSpPr>
          <p:nvPr>
            <p:ph idx="1"/>
          </p:nvPr>
        </p:nvSpPr>
        <p:spPr>
          <a:xfrm>
            <a:off x="628650" y="1734261"/>
            <a:ext cx="7886700" cy="4758612"/>
          </a:xfrm>
        </p:spPr>
        <p:txBody>
          <a:bodyPr>
            <a:normAutofit lnSpcReduction="10000"/>
          </a:bodyPr>
          <a:lstStyle/>
          <a:p>
            <a:r>
              <a:rPr lang="en-US" sz="2800" dirty="0"/>
              <a:t>EPA issued amendments to Rule in 2017 to address second planning period (2018 – 2028), including:</a:t>
            </a:r>
          </a:p>
          <a:p>
            <a:pPr lvl="1"/>
            <a:r>
              <a:rPr lang="en-US" sz="2500" dirty="0"/>
              <a:t>extension of SIP submittal deadline to 2021</a:t>
            </a:r>
          </a:p>
          <a:p>
            <a:pPr lvl="1"/>
            <a:r>
              <a:rPr lang="en-US" sz="2500" dirty="0"/>
              <a:t>strengthening consultation requirements to ensure issues raised early in planning process</a:t>
            </a:r>
          </a:p>
          <a:p>
            <a:pPr lvl="1"/>
            <a:r>
              <a:rPr lang="en-US" sz="2500" dirty="0"/>
              <a:t>several adjustments to progress report requirements</a:t>
            </a:r>
          </a:p>
          <a:p>
            <a:pPr lvl="1"/>
            <a:r>
              <a:rPr lang="en-US" sz="2500" dirty="0"/>
              <a:t>simplification of the Reasonably Attributable Visibility Impairment (RAVI) provisions of the Rule</a:t>
            </a:r>
          </a:p>
          <a:p>
            <a:r>
              <a:rPr lang="en-US" sz="2800" dirty="0"/>
              <a:t>EPA currently reviewing 2017 amendments, and intends to release revised planning guidance and analysis results in 2019</a:t>
            </a:r>
          </a:p>
          <a:p>
            <a:r>
              <a:rPr lang="en-US" sz="2800" dirty="0"/>
              <a:t>States working on modeling &amp; analysis for 2021 SIPs</a:t>
            </a:r>
          </a:p>
          <a:p>
            <a:endParaRPr lang="en-US" sz="2800" dirty="0"/>
          </a:p>
        </p:txBody>
      </p:sp>
    </p:spTree>
    <p:extLst>
      <p:ext uri="{BB962C8B-B14F-4D97-AF65-F5344CB8AC3E}">
        <p14:creationId xmlns:p14="http://schemas.microsoft.com/office/powerpoint/2010/main" val="4019136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06CC56-BFDA-4988-A622-793D0BA9A974}"/>
              </a:ext>
            </a:extLst>
          </p:cNvPr>
          <p:cNvSpPr>
            <a:spLocks noGrp="1"/>
          </p:cNvSpPr>
          <p:nvPr>
            <p:ph type="ctrTitle"/>
          </p:nvPr>
        </p:nvSpPr>
        <p:spPr>
          <a:xfrm>
            <a:off x="1180578" y="2312336"/>
            <a:ext cx="6858000" cy="2387600"/>
          </a:xfrm>
        </p:spPr>
        <p:txBody>
          <a:bodyPr/>
          <a:lstStyle/>
          <a:p>
            <a:r>
              <a:rPr lang="en-US" b="1" dirty="0"/>
              <a:t>Rebecca Harbage</a:t>
            </a:r>
            <a:r>
              <a:rPr lang="en-US" dirty="0"/>
              <a:t/>
            </a:r>
            <a:br>
              <a:rPr lang="en-US" dirty="0"/>
            </a:br>
            <a:r>
              <a:rPr lang="en-US" sz="4000" dirty="0"/>
              <a:t>Montana Department of Environmental Quality</a:t>
            </a:r>
          </a:p>
        </p:txBody>
      </p:sp>
      <p:pic>
        <p:nvPicPr>
          <p:cNvPr id="3" name="Picture 2"/>
          <p:cNvPicPr>
            <a:picLocks noChangeAspect="1"/>
          </p:cNvPicPr>
          <p:nvPr/>
        </p:nvPicPr>
        <p:blipFill>
          <a:blip r:embed="rId2"/>
          <a:stretch>
            <a:fillRect/>
          </a:stretch>
        </p:blipFill>
        <p:spPr>
          <a:xfrm>
            <a:off x="3060266" y="1232526"/>
            <a:ext cx="2977281" cy="1401073"/>
          </a:xfrm>
          <a:prstGeom prst="rect">
            <a:avLst/>
          </a:prstGeom>
        </p:spPr>
      </p:pic>
    </p:spTree>
    <p:extLst>
      <p:ext uri="{BB962C8B-B14F-4D97-AF65-F5344CB8AC3E}">
        <p14:creationId xmlns:p14="http://schemas.microsoft.com/office/powerpoint/2010/main" val="4187745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Results so far since implementation of the Regional Haze Rule</a:t>
            </a:r>
          </a:p>
        </p:txBody>
      </p:sp>
      <p:sp>
        <p:nvSpPr>
          <p:cNvPr id="3" name="Content Placeholder 2">
            <a:extLst>
              <a:ext uri="{FF2B5EF4-FFF2-40B4-BE49-F238E27FC236}">
                <a16:creationId xmlns="" xmlns:a16="http://schemas.microsoft.com/office/drawing/2014/main" id="{7CBEC6FF-07BE-479D-93B5-C0E6616BFBC4}"/>
              </a:ext>
            </a:extLst>
          </p:cNvPr>
          <p:cNvSpPr>
            <a:spLocks noGrp="1"/>
          </p:cNvSpPr>
          <p:nvPr>
            <p:ph idx="1"/>
          </p:nvPr>
        </p:nvSpPr>
        <p:spPr>
          <a:xfrm>
            <a:off x="652713" y="1960777"/>
            <a:ext cx="7886700" cy="4255373"/>
          </a:xfrm>
        </p:spPr>
        <p:txBody>
          <a:bodyPr/>
          <a:lstStyle/>
          <a:p>
            <a:r>
              <a:rPr lang="en-US" sz="2800" dirty="0"/>
              <a:t>Emissions controls from first planning period reduced emissions of 500,000 tons/year of SO</a:t>
            </a:r>
            <a:r>
              <a:rPr lang="en-US" sz="2800" baseline="-25000" dirty="0"/>
              <a:t>2</a:t>
            </a:r>
            <a:r>
              <a:rPr lang="en-US" sz="2800" dirty="0"/>
              <a:t>, and 300,000 tons/year of NO</a:t>
            </a:r>
            <a:r>
              <a:rPr lang="en-US" sz="2800" baseline="-25000" dirty="0"/>
              <a:t>x</a:t>
            </a:r>
          </a:p>
          <a:p>
            <a:r>
              <a:rPr lang="en-US" sz="2800" dirty="0"/>
              <a:t>Eastern Class I areas have</a:t>
            </a:r>
          </a:p>
          <a:p>
            <a:pPr marL="0" indent="0" defTabSz="168275">
              <a:buNone/>
            </a:pPr>
            <a:r>
              <a:rPr lang="en-US" sz="2800" dirty="0"/>
              <a:t>	seen significant haze</a:t>
            </a:r>
          </a:p>
          <a:p>
            <a:pPr marL="0" indent="0" defTabSz="168275">
              <a:buNone/>
            </a:pPr>
            <a:r>
              <a:rPr lang="en-US" sz="2800" dirty="0"/>
              <a:t>	reductions on worst days</a:t>
            </a:r>
          </a:p>
          <a:p>
            <a:r>
              <a:rPr lang="en-US" sz="2800" dirty="0"/>
              <a:t>Improvements in</a:t>
            </a:r>
          </a:p>
          <a:p>
            <a:pPr marL="0" indent="0" defTabSz="168275">
              <a:buNone/>
            </a:pPr>
            <a:r>
              <a:rPr lang="en-US" sz="2800" dirty="0"/>
              <a:t>	western Class I areas</a:t>
            </a:r>
          </a:p>
          <a:p>
            <a:pPr marL="0" indent="0" defTabSz="168275">
              <a:buNone/>
            </a:pPr>
            <a:r>
              <a:rPr lang="en-US" sz="2800" dirty="0"/>
              <a:t>	not as dramatic</a:t>
            </a:r>
            <a:endParaRPr lang="en-US" dirty="0"/>
          </a:p>
        </p:txBody>
      </p:sp>
      <p:pic>
        <p:nvPicPr>
          <p:cNvPr id="5" name="Picture 4">
            <a:extLst>
              <a:ext uri="{FF2B5EF4-FFF2-40B4-BE49-F238E27FC236}">
                <a16:creationId xmlns="" xmlns:a16="http://schemas.microsoft.com/office/drawing/2014/main" id="{EB368A48-22AC-4144-B70E-7208600619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9952" y="3697752"/>
            <a:ext cx="4105469" cy="2746824"/>
          </a:xfrm>
          <a:prstGeom prst="rect">
            <a:avLst/>
          </a:prstGeom>
        </p:spPr>
      </p:pic>
    </p:spTree>
    <p:extLst>
      <p:ext uri="{BB962C8B-B14F-4D97-AF65-F5344CB8AC3E}">
        <p14:creationId xmlns:p14="http://schemas.microsoft.com/office/powerpoint/2010/main" val="1752977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Complications for western states &amp; Tribal lands</a:t>
            </a:r>
          </a:p>
        </p:txBody>
      </p:sp>
      <p:pic>
        <p:nvPicPr>
          <p:cNvPr id="5" name="Picture 4">
            <a:extLst>
              <a:ext uri="{FF2B5EF4-FFF2-40B4-BE49-F238E27FC236}">
                <a16:creationId xmlns="" xmlns:a16="http://schemas.microsoft.com/office/drawing/2014/main" id="{EB368A48-22AC-4144-B70E-7208600619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241" y="1690691"/>
            <a:ext cx="3545632" cy="2491977"/>
          </a:xfrm>
          <a:prstGeom prst="rect">
            <a:avLst/>
          </a:prstGeom>
        </p:spPr>
      </p:pic>
      <p:pic>
        <p:nvPicPr>
          <p:cNvPr id="8" name="Content Placeholder 7">
            <a:extLst>
              <a:ext uri="{FF2B5EF4-FFF2-40B4-BE49-F238E27FC236}">
                <a16:creationId xmlns="" xmlns:a16="http://schemas.microsoft.com/office/drawing/2014/main" id="{542AEF6B-5AB7-4DDF-A7C5-CDFBE3B4D045}"/>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5281127" y="1690689"/>
            <a:ext cx="3545632" cy="2659224"/>
          </a:xfrm>
        </p:spPr>
      </p:pic>
      <p:pic>
        <p:nvPicPr>
          <p:cNvPr id="10" name="Picture 9">
            <a:extLst>
              <a:ext uri="{FF2B5EF4-FFF2-40B4-BE49-F238E27FC236}">
                <a16:creationId xmlns="" xmlns:a16="http://schemas.microsoft.com/office/drawing/2014/main" id="{0CB88FC9-40CB-4522-8852-3F7A107A13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7382" y="3927505"/>
            <a:ext cx="4889241" cy="2750198"/>
          </a:xfrm>
          <a:prstGeom prst="rect">
            <a:avLst/>
          </a:prstGeom>
        </p:spPr>
      </p:pic>
    </p:spTree>
    <p:extLst>
      <p:ext uri="{BB962C8B-B14F-4D97-AF65-F5344CB8AC3E}">
        <p14:creationId xmlns:p14="http://schemas.microsoft.com/office/powerpoint/2010/main" val="2673755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604512-FB33-4C6F-9264-AD4100643635}"/>
              </a:ext>
            </a:extLst>
          </p:cNvPr>
          <p:cNvSpPr>
            <a:spLocks noGrp="1"/>
          </p:cNvSpPr>
          <p:nvPr>
            <p:ph type="title"/>
          </p:nvPr>
        </p:nvSpPr>
        <p:spPr>
          <a:xfrm>
            <a:off x="628650" y="260028"/>
            <a:ext cx="7886700" cy="1325563"/>
          </a:xfrm>
        </p:spPr>
        <p:txBody>
          <a:bodyPr/>
          <a:lstStyle/>
          <a:p>
            <a:pPr algn="ctr"/>
            <a:r>
              <a:rPr lang="en-US" dirty="0">
                <a:latin typeface="Arial Rounded MT Bold" panose="020F0704030504030204" pitchFamily="34" charset="0"/>
              </a:rPr>
              <a:t>State Planning for the Second Implementation Period</a:t>
            </a:r>
          </a:p>
        </p:txBody>
      </p:sp>
      <p:sp>
        <p:nvSpPr>
          <p:cNvPr id="3" name="Content Placeholder 2">
            <a:extLst>
              <a:ext uri="{FF2B5EF4-FFF2-40B4-BE49-F238E27FC236}">
                <a16:creationId xmlns="" xmlns:a16="http://schemas.microsoft.com/office/drawing/2014/main" id="{32C7668D-9CE6-4BE6-9A07-9E69B3D0AE48}"/>
              </a:ext>
            </a:extLst>
          </p:cNvPr>
          <p:cNvSpPr>
            <a:spLocks noGrp="1"/>
          </p:cNvSpPr>
          <p:nvPr>
            <p:ph idx="1"/>
          </p:nvPr>
        </p:nvSpPr>
        <p:spPr>
          <a:xfrm>
            <a:off x="346841" y="2008505"/>
            <a:ext cx="8460828" cy="3226706"/>
          </a:xfrm>
        </p:spPr>
        <p:txBody>
          <a:bodyPr>
            <a:normAutofit lnSpcReduction="10000"/>
          </a:bodyPr>
          <a:lstStyle/>
          <a:p>
            <a:r>
              <a:rPr lang="en-US" sz="2000" dirty="0"/>
              <a:t>States must assess visibility at each Class I area and answer the question: </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We can answer the question through analysis of monitoring data &amp; communication with partners and stakeholders including:</a:t>
            </a:r>
          </a:p>
        </p:txBody>
      </p:sp>
      <p:sp>
        <p:nvSpPr>
          <p:cNvPr id="4" name="Thought Bubble: Cloud 3">
            <a:extLst>
              <a:ext uri="{FF2B5EF4-FFF2-40B4-BE49-F238E27FC236}">
                <a16:creationId xmlns="" xmlns:a16="http://schemas.microsoft.com/office/drawing/2014/main" id="{3023F8B7-103B-4463-905F-C3A575D22425}"/>
              </a:ext>
            </a:extLst>
          </p:cNvPr>
          <p:cNvSpPr/>
          <p:nvPr/>
        </p:nvSpPr>
        <p:spPr>
          <a:xfrm>
            <a:off x="2427821" y="2433148"/>
            <a:ext cx="4551048" cy="1860329"/>
          </a:xfrm>
          <a:prstGeom prst="cloudCallout">
            <a:avLst>
              <a:gd name="adj1" fmla="val -69813"/>
              <a:gd name="adj2" fmla="val 28951"/>
            </a:avLst>
          </a:prstGeom>
          <a:ln w="19050">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Are further emission reductions needed to ensure continued visibility progress over the next 10 years?</a:t>
            </a:r>
          </a:p>
        </p:txBody>
      </p:sp>
      <p:grpSp>
        <p:nvGrpSpPr>
          <p:cNvPr id="7" name="Group 6">
            <a:extLst>
              <a:ext uri="{FF2B5EF4-FFF2-40B4-BE49-F238E27FC236}">
                <a16:creationId xmlns="" xmlns:a16="http://schemas.microsoft.com/office/drawing/2014/main" id="{82799A68-B267-4CD3-8CBB-2ACF87FEAEE8}"/>
              </a:ext>
            </a:extLst>
          </p:cNvPr>
          <p:cNvGrpSpPr/>
          <p:nvPr/>
        </p:nvGrpSpPr>
        <p:grpSpPr>
          <a:xfrm>
            <a:off x="218200" y="5904724"/>
            <a:ext cx="8420891" cy="830997"/>
            <a:chOff x="218198" y="5853922"/>
            <a:chExt cx="8420891" cy="830997"/>
          </a:xfrm>
        </p:grpSpPr>
        <p:sp>
          <p:nvSpPr>
            <p:cNvPr id="5" name="TextBox 4">
              <a:extLst>
                <a:ext uri="{FF2B5EF4-FFF2-40B4-BE49-F238E27FC236}">
                  <a16:creationId xmlns="" xmlns:a16="http://schemas.microsoft.com/office/drawing/2014/main" id="{B2A72A31-FAAB-4095-921F-4B025B8C23E5}"/>
                </a:ext>
              </a:extLst>
            </p:cNvPr>
            <p:cNvSpPr txBox="1"/>
            <p:nvPr/>
          </p:nvSpPr>
          <p:spPr>
            <a:xfrm>
              <a:off x="218198" y="5853922"/>
              <a:ext cx="4090158" cy="830997"/>
            </a:xfrm>
            <a:prstGeom prst="rect">
              <a:avLst/>
            </a:prstGeom>
            <a:solidFill>
              <a:schemeClr val="accent5"/>
            </a:solidFill>
            <a:ln w="19050">
              <a:solidFill>
                <a:schemeClr val="accent5">
                  <a:lumMod val="75000"/>
                </a:schemeClr>
              </a:solidFill>
            </a:ln>
          </p:spPr>
          <p:txBody>
            <a:bodyPr wrap="none" rtlCol="0" anchor="ctr">
              <a:spAutoFit/>
            </a:bodyPr>
            <a:lstStyle/>
            <a:p>
              <a:pPr algn="ctr"/>
              <a:r>
                <a:rPr lang="en-US" sz="1600" u="sng" dirty="0">
                  <a:latin typeface="Arial Rounded MT Bold" panose="020F0704030504030204" pitchFamily="34" charset="0"/>
                </a:rPr>
                <a:t>Formal Communication</a:t>
              </a:r>
            </a:p>
            <a:p>
              <a:pPr algn="ctr"/>
              <a:r>
                <a:rPr lang="en-US" sz="1600" dirty="0"/>
                <a:t>Required in rule</a:t>
              </a:r>
            </a:p>
            <a:p>
              <a:pPr algn="ctr"/>
              <a:r>
                <a:rPr lang="en-US" sz="1600" dirty="0"/>
                <a:t>Often not until the end of the planning process</a:t>
              </a:r>
            </a:p>
          </p:txBody>
        </p:sp>
        <p:sp>
          <p:nvSpPr>
            <p:cNvPr id="6" name="TextBox 5">
              <a:extLst>
                <a:ext uri="{FF2B5EF4-FFF2-40B4-BE49-F238E27FC236}">
                  <a16:creationId xmlns="" xmlns:a16="http://schemas.microsoft.com/office/drawing/2014/main" id="{CE83C23B-9D2F-4380-9858-0B26FEB9A749}"/>
                </a:ext>
              </a:extLst>
            </p:cNvPr>
            <p:cNvSpPr txBox="1"/>
            <p:nvPr/>
          </p:nvSpPr>
          <p:spPr>
            <a:xfrm>
              <a:off x="5122357" y="5853922"/>
              <a:ext cx="3516732" cy="830997"/>
            </a:xfrm>
            <a:prstGeom prst="rect">
              <a:avLst/>
            </a:prstGeom>
            <a:solidFill>
              <a:schemeClr val="accent5"/>
            </a:solidFill>
            <a:ln w="19050">
              <a:solidFill>
                <a:schemeClr val="accent5">
                  <a:lumMod val="75000"/>
                </a:schemeClr>
              </a:solidFill>
            </a:ln>
          </p:spPr>
          <p:txBody>
            <a:bodyPr wrap="none" rtlCol="0" anchor="ctr">
              <a:spAutoFit/>
            </a:bodyPr>
            <a:lstStyle/>
            <a:p>
              <a:pPr algn="ctr"/>
              <a:r>
                <a:rPr lang="en-US" sz="1600" u="sng" dirty="0">
                  <a:latin typeface="Arial Rounded MT Bold" panose="020F0704030504030204" pitchFamily="34" charset="0"/>
                </a:rPr>
                <a:t>Informal Communication</a:t>
              </a:r>
            </a:p>
            <a:p>
              <a:pPr algn="ctr"/>
              <a:r>
                <a:rPr lang="en-US" sz="1600" dirty="0"/>
                <a:t>A very good idea</a:t>
              </a:r>
            </a:p>
            <a:p>
              <a:pPr algn="ctr"/>
              <a:r>
                <a:rPr lang="en-US" sz="1600" dirty="0"/>
                <a:t>Occurs throughout the planning process</a:t>
              </a:r>
            </a:p>
          </p:txBody>
        </p:sp>
      </p:grpSp>
      <p:sp>
        <p:nvSpPr>
          <p:cNvPr id="8" name="Rectangle 7">
            <a:extLst>
              <a:ext uri="{FF2B5EF4-FFF2-40B4-BE49-F238E27FC236}">
                <a16:creationId xmlns="" xmlns:a16="http://schemas.microsoft.com/office/drawing/2014/main" id="{3AE7A9F1-96BB-4B87-BAB4-EC91FBCF5833}"/>
              </a:ext>
            </a:extLst>
          </p:cNvPr>
          <p:cNvSpPr/>
          <p:nvPr/>
        </p:nvSpPr>
        <p:spPr>
          <a:xfrm>
            <a:off x="1584960" y="5042171"/>
            <a:ext cx="6004560" cy="757130"/>
          </a:xfrm>
          <a:prstGeom prst="rect">
            <a:avLst/>
          </a:prstGeom>
        </p:spPr>
        <p:txBody>
          <a:bodyPr wrap="square">
            <a:spAutoFit/>
          </a:bodyPr>
          <a:lstStyle/>
          <a:p>
            <a:pPr marL="0" lvl="1" algn="ctr">
              <a:lnSpc>
                <a:spcPct val="120000"/>
              </a:lnSpc>
            </a:pPr>
            <a:r>
              <a:rPr lang="en-US" dirty="0"/>
              <a:t>Tribes     |     EPA     |     Federal Land Managers     |     Industry Local Air Programs     |     Neighboring States</a:t>
            </a:r>
          </a:p>
        </p:txBody>
      </p:sp>
      <p:sp>
        <p:nvSpPr>
          <p:cNvPr id="9" name="TextBox 8">
            <a:extLst>
              <a:ext uri="{FF2B5EF4-FFF2-40B4-BE49-F238E27FC236}">
                <a16:creationId xmlns="" xmlns:a16="http://schemas.microsoft.com/office/drawing/2014/main" id="{67F628DE-154B-44F4-B566-1A0CBF59E2D8}"/>
              </a:ext>
            </a:extLst>
          </p:cNvPr>
          <p:cNvSpPr txBox="1"/>
          <p:nvPr/>
        </p:nvSpPr>
        <p:spPr>
          <a:xfrm>
            <a:off x="3588400" y="1355836"/>
            <a:ext cx="1967205" cy="461665"/>
          </a:xfrm>
          <a:prstGeom prst="rect">
            <a:avLst/>
          </a:prstGeom>
          <a:noFill/>
        </p:spPr>
        <p:txBody>
          <a:bodyPr wrap="none" rtlCol="0">
            <a:spAutoFit/>
          </a:bodyPr>
          <a:lstStyle/>
          <a:p>
            <a:pPr algn="ctr"/>
            <a:r>
              <a:rPr lang="en-US" sz="2400" dirty="0">
                <a:latin typeface="Arial Rounded MT Bold" panose="020F0704030504030204" pitchFamily="34" charset="0"/>
              </a:rPr>
              <a:t>(2018-2028)</a:t>
            </a:r>
          </a:p>
        </p:txBody>
      </p:sp>
      <p:sp>
        <p:nvSpPr>
          <p:cNvPr id="10" name="TextBox 9">
            <a:extLst>
              <a:ext uri="{FF2B5EF4-FFF2-40B4-BE49-F238E27FC236}">
                <a16:creationId xmlns="" xmlns:a16="http://schemas.microsoft.com/office/drawing/2014/main" id="{F0946CBC-A1BE-4CA2-BED2-77BF4F5B0CBF}"/>
              </a:ext>
            </a:extLst>
          </p:cNvPr>
          <p:cNvSpPr txBox="1"/>
          <p:nvPr/>
        </p:nvSpPr>
        <p:spPr>
          <a:xfrm>
            <a:off x="4357037" y="6062727"/>
            <a:ext cx="429926" cy="523220"/>
          </a:xfrm>
          <a:prstGeom prst="rect">
            <a:avLst/>
          </a:prstGeom>
          <a:noFill/>
        </p:spPr>
        <p:txBody>
          <a:bodyPr wrap="none" rtlCol="0">
            <a:spAutoFit/>
          </a:bodyPr>
          <a:lstStyle/>
          <a:p>
            <a:r>
              <a:rPr lang="en-US" sz="2800" dirty="0"/>
              <a:t>&amp;</a:t>
            </a:r>
          </a:p>
        </p:txBody>
      </p:sp>
    </p:spTree>
    <p:extLst>
      <p:ext uri="{BB962C8B-B14F-4D97-AF65-F5344CB8AC3E}">
        <p14:creationId xmlns:p14="http://schemas.microsoft.com/office/powerpoint/2010/main" val="1381906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604512-FB33-4C6F-9264-AD4100643635}"/>
              </a:ext>
            </a:extLst>
          </p:cNvPr>
          <p:cNvSpPr>
            <a:spLocks noGrp="1"/>
          </p:cNvSpPr>
          <p:nvPr>
            <p:ph type="title"/>
          </p:nvPr>
        </p:nvSpPr>
        <p:spPr>
          <a:xfrm>
            <a:off x="628650" y="260028"/>
            <a:ext cx="7886700" cy="1325563"/>
          </a:xfrm>
        </p:spPr>
        <p:txBody>
          <a:bodyPr/>
          <a:lstStyle/>
          <a:p>
            <a:pPr algn="ctr"/>
            <a:r>
              <a:rPr lang="en-US" dirty="0">
                <a:latin typeface="Arial Rounded MT Bold" panose="020F0704030504030204" pitchFamily="34" charset="0"/>
              </a:rPr>
              <a:t>State Planning for the Second Implementation Period</a:t>
            </a:r>
          </a:p>
        </p:txBody>
      </p:sp>
      <p:sp>
        <p:nvSpPr>
          <p:cNvPr id="9" name="TextBox 8">
            <a:extLst>
              <a:ext uri="{FF2B5EF4-FFF2-40B4-BE49-F238E27FC236}">
                <a16:creationId xmlns="" xmlns:a16="http://schemas.microsoft.com/office/drawing/2014/main" id="{67F628DE-154B-44F4-B566-1A0CBF59E2D8}"/>
              </a:ext>
            </a:extLst>
          </p:cNvPr>
          <p:cNvSpPr txBox="1"/>
          <p:nvPr/>
        </p:nvSpPr>
        <p:spPr>
          <a:xfrm>
            <a:off x="3588400" y="1355836"/>
            <a:ext cx="1967205" cy="461665"/>
          </a:xfrm>
          <a:prstGeom prst="rect">
            <a:avLst/>
          </a:prstGeom>
          <a:noFill/>
        </p:spPr>
        <p:txBody>
          <a:bodyPr wrap="none" rtlCol="0">
            <a:spAutoFit/>
          </a:bodyPr>
          <a:lstStyle/>
          <a:p>
            <a:pPr algn="ctr"/>
            <a:r>
              <a:rPr lang="en-US" sz="2400" dirty="0">
                <a:latin typeface="Arial Rounded MT Bold" panose="020F0704030504030204" pitchFamily="34" charset="0"/>
              </a:rPr>
              <a:t>(2018-2028)</a:t>
            </a:r>
          </a:p>
        </p:txBody>
      </p:sp>
      <p:sp>
        <p:nvSpPr>
          <p:cNvPr id="12" name="Content Placeholder 2">
            <a:extLst>
              <a:ext uri="{FF2B5EF4-FFF2-40B4-BE49-F238E27FC236}">
                <a16:creationId xmlns="" xmlns:a16="http://schemas.microsoft.com/office/drawing/2014/main" id="{80652F02-C896-48AF-87E5-E1C58237F16C}"/>
              </a:ext>
            </a:extLst>
          </p:cNvPr>
          <p:cNvSpPr txBox="1">
            <a:spLocks/>
          </p:cNvSpPr>
          <p:nvPr/>
        </p:nvSpPr>
        <p:spPr>
          <a:xfrm>
            <a:off x="341586" y="1778000"/>
            <a:ext cx="8460828" cy="454152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1800"/>
              </a:spcAft>
            </a:pPr>
            <a:r>
              <a:rPr lang="en-US" dirty="0"/>
              <a:t>What sort of information can you expect to see during the planning process and in a draft or final SIP (or TIP)?</a:t>
            </a:r>
          </a:p>
          <a:p>
            <a:pPr marL="801688" indent="-342900">
              <a:lnSpc>
                <a:spcPct val="100000"/>
              </a:lnSpc>
              <a:spcBef>
                <a:spcPts val="0"/>
              </a:spcBef>
              <a:spcAft>
                <a:spcPts val="1000"/>
              </a:spcAft>
              <a:buFont typeface="Courier New" panose="02070309020205020404" pitchFamily="49" charset="0"/>
              <a:buChar char="o"/>
            </a:pPr>
            <a:r>
              <a:rPr lang="en-US" dirty="0"/>
              <a:t>For each Class I area:</a:t>
            </a:r>
          </a:p>
          <a:p>
            <a:pPr marL="1371600" indent="-457200">
              <a:lnSpc>
                <a:spcPct val="100000"/>
              </a:lnSpc>
              <a:spcBef>
                <a:spcPts val="0"/>
              </a:spcBef>
              <a:spcAft>
                <a:spcPts val="1000"/>
              </a:spcAft>
              <a:buFont typeface="+mj-lt"/>
              <a:buAutoNum type="arabicPeriod"/>
            </a:pPr>
            <a:r>
              <a:rPr lang="en-US" sz="1800" dirty="0"/>
              <a:t>Calculations of baseline, current, and natural visibility conditions</a:t>
            </a:r>
          </a:p>
          <a:p>
            <a:pPr marL="1371600" indent="-457200">
              <a:lnSpc>
                <a:spcPct val="100000"/>
              </a:lnSpc>
              <a:spcBef>
                <a:spcPts val="0"/>
              </a:spcBef>
              <a:spcAft>
                <a:spcPts val="1000"/>
              </a:spcAft>
              <a:buFont typeface="+mj-lt"/>
              <a:buAutoNum type="arabicPeriod"/>
            </a:pPr>
            <a:r>
              <a:rPr lang="en-US" sz="1800" dirty="0"/>
              <a:t>Comparison of current visibility with:</a:t>
            </a:r>
          </a:p>
          <a:p>
            <a:pPr marL="1768475" lvl="1">
              <a:lnSpc>
                <a:spcPct val="100000"/>
              </a:lnSpc>
              <a:spcBef>
                <a:spcPts val="0"/>
              </a:spcBef>
              <a:spcAft>
                <a:spcPts val="1000"/>
              </a:spcAft>
              <a:buFont typeface="Courier New" panose="02070309020205020404" pitchFamily="49" charset="0"/>
              <a:buChar char="o"/>
            </a:pPr>
            <a:r>
              <a:rPr lang="en-US" sz="1600" dirty="0"/>
              <a:t>baseline visibility (progress made to date) </a:t>
            </a:r>
          </a:p>
          <a:p>
            <a:pPr marL="1768475" lvl="1">
              <a:lnSpc>
                <a:spcPct val="100000"/>
              </a:lnSpc>
              <a:spcBef>
                <a:spcPts val="0"/>
              </a:spcBef>
              <a:spcAft>
                <a:spcPts val="1000"/>
              </a:spcAft>
              <a:buFont typeface="Courier New" panose="02070309020205020404" pitchFamily="49" charset="0"/>
              <a:buChar char="o"/>
            </a:pPr>
            <a:r>
              <a:rPr lang="en-US" sz="1600" dirty="0"/>
              <a:t>natural visibility (progress still needed)</a:t>
            </a:r>
          </a:p>
          <a:p>
            <a:pPr marL="1371600" indent="-457200">
              <a:lnSpc>
                <a:spcPct val="100000"/>
              </a:lnSpc>
              <a:spcBef>
                <a:spcPts val="0"/>
              </a:spcBef>
              <a:spcAft>
                <a:spcPts val="1000"/>
              </a:spcAft>
              <a:buFont typeface="+mj-lt"/>
              <a:buAutoNum type="arabicPeriod"/>
            </a:pPr>
            <a:r>
              <a:rPr lang="en-US" sz="1800" dirty="0"/>
              <a:t>Long-term strategy to address visibility </a:t>
            </a:r>
          </a:p>
          <a:p>
            <a:pPr marL="1768475" lvl="1">
              <a:lnSpc>
                <a:spcPct val="100000"/>
              </a:lnSpc>
              <a:spcBef>
                <a:spcPts val="0"/>
              </a:spcBef>
              <a:spcAft>
                <a:spcPts val="1000"/>
              </a:spcAft>
              <a:buFont typeface="Courier New" panose="02070309020205020404" pitchFamily="49" charset="0"/>
              <a:buChar char="o"/>
            </a:pPr>
            <a:r>
              <a:rPr lang="en-US" sz="1600" dirty="0"/>
              <a:t>Emission limits, compliance timelines, and any other measures necessary to make reasonable progress toward natural visibility</a:t>
            </a:r>
          </a:p>
          <a:p>
            <a:pPr marL="1371600" indent="-457200">
              <a:lnSpc>
                <a:spcPct val="100000"/>
              </a:lnSpc>
              <a:spcBef>
                <a:spcPts val="0"/>
              </a:spcBef>
              <a:spcAft>
                <a:spcPts val="1000"/>
              </a:spcAft>
              <a:buFont typeface="+mj-lt"/>
              <a:buAutoNum type="arabicPeriod"/>
            </a:pPr>
            <a:r>
              <a:rPr lang="en-US" sz="1800" dirty="0"/>
              <a:t>Reasonable progress goals for 2028</a:t>
            </a:r>
            <a:endParaRPr lang="en-US" sz="2000" dirty="0"/>
          </a:p>
        </p:txBody>
      </p:sp>
    </p:spTree>
    <p:extLst>
      <p:ext uri="{BB962C8B-B14F-4D97-AF65-F5344CB8AC3E}">
        <p14:creationId xmlns:p14="http://schemas.microsoft.com/office/powerpoint/2010/main" val="1689765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Multi-jurisdictional Organizations (MJOs)</a:t>
            </a:r>
          </a:p>
        </p:txBody>
      </p:sp>
      <p:sp>
        <p:nvSpPr>
          <p:cNvPr id="3" name="Content Placeholder 2"/>
          <p:cNvSpPr>
            <a:spLocks noGrp="1"/>
          </p:cNvSpPr>
          <p:nvPr>
            <p:ph idx="1"/>
          </p:nvPr>
        </p:nvSpPr>
        <p:spPr>
          <a:xfrm>
            <a:off x="472241" y="1548899"/>
            <a:ext cx="8351779" cy="4921736"/>
          </a:xfrm>
        </p:spPr>
        <p:txBody>
          <a:bodyPr>
            <a:normAutofit/>
          </a:bodyPr>
          <a:lstStyle/>
          <a:p>
            <a:pPr lvl="0"/>
            <a:r>
              <a:rPr lang="en-US" sz="2000" dirty="0"/>
              <a:t>EPA encouraged States / Tribes to address visibility impairment from a regional perspective </a:t>
            </a:r>
          </a:p>
          <a:p>
            <a:pPr lvl="0"/>
            <a:r>
              <a:rPr lang="en-US" sz="2000" dirty="0"/>
              <a:t>Congress provided dedicated funding to regional organizations until 2010.  </a:t>
            </a:r>
          </a:p>
          <a:p>
            <a:pPr lvl="1"/>
            <a:r>
              <a:rPr lang="en-US" sz="2000" dirty="0"/>
              <a:t>After 2010, the various Multi-Jurisdictional Organizations (MJOs) across the U.S. are now providing regional analysis and planning support </a:t>
            </a:r>
          </a:p>
          <a:p>
            <a:pPr lvl="1"/>
            <a:r>
              <a:rPr lang="en-US" sz="2000" dirty="0"/>
              <a:t>Participation in MJOs can help Tribes understand how the Regional Haze Rule is being implemented, and how compliance efforts may impact them</a:t>
            </a:r>
          </a:p>
          <a:p>
            <a:endParaRPr lang="en-US" sz="1200" dirty="0"/>
          </a:p>
          <a:p>
            <a:pPr marL="0" indent="0">
              <a:buNone/>
            </a:pPr>
            <a:r>
              <a:rPr lang="en-US" sz="1800" dirty="0"/>
              <a:t>The organizations include: </a:t>
            </a:r>
          </a:p>
          <a:p>
            <a:r>
              <a:rPr lang="en-US" sz="1800" dirty="0"/>
              <a:t>Western States Air Resources Council-Western Regional Air Partnership </a:t>
            </a:r>
          </a:p>
          <a:p>
            <a:r>
              <a:rPr lang="en-US" sz="1800" dirty="0"/>
              <a:t>Central States Air Resource Agencies</a:t>
            </a:r>
          </a:p>
          <a:p>
            <a:r>
              <a:rPr lang="en-US" sz="1800" dirty="0"/>
              <a:t>Lake Michigan Air Directors Consortium</a:t>
            </a:r>
          </a:p>
          <a:p>
            <a:r>
              <a:rPr lang="en-US" sz="1800" dirty="0"/>
              <a:t>Metro 4-Southeastern States Air Resource Managers</a:t>
            </a:r>
          </a:p>
          <a:p>
            <a:r>
              <a:rPr lang="en-US" sz="1800" dirty="0"/>
              <a:t>Northeast States for Coordinated Air Use Management </a:t>
            </a:r>
          </a:p>
          <a:p>
            <a:r>
              <a:rPr lang="en-US" sz="1800" dirty="0"/>
              <a:t>Mid-Atlantic Regional Air Management Association</a:t>
            </a:r>
          </a:p>
        </p:txBody>
      </p:sp>
    </p:spTree>
    <p:extLst>
      <p:ext uri="{BB962C8B-B14F-4D97-AF65-F5344CB8AC3E}">
        <p14:creationId xmlns:p14="http://schemas.microsoft.com/office/powerpoint/2010/main" val="1287450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gionalHazeMJOmap_updateFeb14_2019.png"/>
          <p:cNvPicPr>
            <a:picLocks noChangeAspect="1"/>
          </p:cNvPicPr>
          <p:nvPr/>
        </p:nvPicPr>
        <p:blipFill rotWithShape="1">
          <a:blip r:embed="rId3" cstate="print">
            <a:extLst>
              <a:ext uri="{28A0092B-C50C-407E-A947-70E740481C1C}">
                <a14:useLocalDpi xmlns:a14="http://schemas.microsoft.com/office/drawing/2010/main" val="0"/>
              </a:ext>
            </a:extLst>
          </a:blip>
          <a:srcRect l="8256" t="2666" r="5097" b="6665"/>
          <a:stretch/>
        </p:blipFill>
        <p:spPr>
          <a:xfrm>
            <a:off x="317471" y="2"/>
            <a:ext cx="8488172" cy="6863207"/>
          </a:xfrm>
          <a:prstGeom prst="rect">
            <a:avLst/>
          </a:prstGeom>
        </p:spPr>
      </p:pic>
    </p:spTree>
    <p:extLst>
      <p:ext uri="{BB962C8B-B14F-4D97-AF65-F5344CB8AC3E}">
        <p14:creationId xmlns:p14="http://schemas.microsoft.com/office/powerpoint/2010/main" val="315624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Air quality and visibility basics</a:t>
            </a:r>
          </a:p>
        </p:txBody>
      </p:sp>
      <p:sp>
        <p:nvSpPr>
          <p:cNvPr id="3" name="Content Placeholder 2">
            <a:extLst>
              <a:ext uri="{FF2B5EF4-FFF2-40B4-BE49-F238E27FC236}">
                <a16:creationId xmlns="" xmlns:a16="http://schemas.microsoft.com/office/drawing/2014/main" id="{7CBEC6FF-07BE-479D-93B5-C0E6616BFBC4}"/>
              </a:ext>
            </a:extLst>
          </p:cNvPr>
          <p:cNvSpPr>
            <a:spLocks noGrp="1"/>
          </p:cNvSpPr>
          <p:nvPr>
            <p:ph idx="1"/>
          </p:nvPr>
        </p:nvSpPr>
        <p:spPr>
          <a:xfrm>
            <a:off x="592556" y="1462090"/>
            <a:ext cx="8193702" cy="4977217"/>
          </a:xfrm>
        </p:spPr>
        <p:txBody>
          <a:bodyPr>
            <a:normAutofit/>
          </a:bodyPr>
          <a:lstStyle/>
          <a:p>
            <a:r>
              <a:rPr lang="en-US" sz="2800" dirty="0"/>
              <a:t>Clean, clear air is important to people from all cultures, worldwide</a:t>
            </a:r>
          </a:p>
          <a:p>
            <a:pPr lvl="1"/>
            <a:r>
              <a:rPr lang="en-US" sz="2800" dirty="0"/>
              <a:t>It is an important component of the sacred places in many cultural traditions</a:t>
            </a:r>
          </a:p>
          <a:p>
            <a:pPr lvl="1"/>
            <a:r>
              <a:rPr lang="en-US" sz="2800" dirty="0"/>
              <a:t>We appreciate the health benefits of breathing clean air</a:t>
            </a:r>
          </a:p>
          <a:p>
            <a:pPr lvl="1"/>
            <a:r>
              <a:rPr lang="en-US" sz="2800" dirty="0"/>
              <a:t>We also enjoy sweeping views in places with clear air, where we can “see for miles”</a:t>
            </a:r>
          </a:p>
          <a:p>
            <a:r>
              <a:rPr lang="en-US" sz="2800" dirty="0"/>
              <a:t>Polluted air is not only unhealthy to breathe, but can decrease visibility, making it difficult to engage in traditional cultural practices and diminishing those sweeping views</a:t>
            </a:r>
          </a:p>
          <a:p>
            <a:pPr lvl="1"/>
            <a:endParaRPr lang="en-US" sz="2800" dirty="0"/>
          </a:p>
          <a:p>
            <a:pPr lvl="1"/>
            <a:endParaRPr lang="en-US" dirty="0"/>
          </a:p>
        </p:txBody>
      </p:sp>
    </p:spTree>
    <p:extLst>
      <p:ext uri="{BB962C8B-B14F-4D97-AF65-F5344CB8AC3E}">
        <p14:creationId xmlns:p14="http://schemas.microsoft.com/office/powerpoint/2010/main" val="3066039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normAutofit fontScale="90000"/>
          </a:bodyPr>
          <a:lstStyle/>
          <a:p>
            <a:pPr algn="ctr"/>
            <a:r>
              <a:rPr lang="en-US" dirty="0">
                <a:latin typeface="Arial Rounded MT Bold" panose="020F0704030504030204" pitchFamily="34" charset="0"/>
              </a:rPr>
              <a:t>For the western states &amp; Tribes:</a:t>
            </a:r>
            <a:br>
              <a:rPr lang="en-US" dirty="0">
                <a:latin typeface="Arial Rounded MT Bold" panose="020F0704030504030204" pitchFamily="34" charset="0"/>
              </a:rPr>
            </a:br>
            <a:r>
              <a:rPr lang="en-US" dirty="0">
                <a:latin typeface="Arial Rounded MT Bold" panose="020F0704030504030204" pitchFamily="34" charset="0"/>
              </a:rPr>
              <a:t>Western Regional Air Partnership (WRAP)</a:t>
            </a:r>
          </a:p>
        </p:txBody>
      </p:sp>
      <p:sp>
        <p:nvSpPr>
          <p:cNvPr id="3" name="Content Placeholder 2">
            <a:extLst>
              <a:ext uri="{FF2B5EF4-FFF2-40B4-BE49-F238E27FC236}">
                <a16:creationId xmlns="" xmlns:a16="http://schemas.microsoft.com/office/drawing/2014/main" id="{7CBEC6FF-07BE-479D-93B5-C0E6616BFBC4}"/>
              </a:ext>
            </a:extLst>
          </p:cNvPr>
          <p:cNvSpPr>
            <a:spLocks noGrp="1"/>
          </p:cNvSpPr>
          <p:nvPr>
            <p:ph idx="1"/>
          </p:nvPr>
        </p:nvSpPr>
        <p:spPr>
          <a:xfrm>
            <a:off x="676776" y="1912778"/>
            <a:ext cx="7886700" cy="4122897"/>
          </a:xfrm>
        </p:spPr>
        <p:txBody>
          <a:bodyPr/>
          <a:lstStyle/>
          <a:p>
            <a:r>
              <a:rPr lang="en-US" sz="2800" dirty="0"/>
              <a:t>Grew out of the committee assigned to study visibility in Grand Canyon National Park</a:t>
            </a:r>
          </a:p>
          <a:p>
            <a:r>
              <a:rPr lang="en-US" sz="2800" dirty="0"/>
              <a:t>Voluntary partnership of states, Tribes, local air agencies, federal land managers, and the EPA</a:t>
            </a:r>
          </a:p>
          <a:p>
            <a:r>
              <a:rPr lang="en-US" sz="2800" dirty="0"/>
              <a:t>Work together to:</a:t>
            </a:r>
          </a:p>
          <a:p>
            <a:pPr lvl="1"/>
            <a:r>
              <a:rPr lang="en-US" sz="2500" dirty="0"/>
              <a:t>address Regional Haze Rule planning &amp; implementation</a:t>
            </a:r>
          </a:p>
          <a:p>
            <a:pPr lvl="1"/>
            <a:r>
              <a:rPr lang="en-US" sz="2500" dirty="0"/>
              <a:t>understand current and evolving regional air quality issues in addition to regional haze</a:t>
            </a:r>
          </a:p>
          <a:p>
            <a:pPr lvl="1"/>
            <a:r>
              <a:rPr lang="en-US" sz="2500" dirty="0"/>
              <a:t>provide input to EPA in modifications to existing regulations or development of new ones</a:t>
            </a:r>
          </a:p>
          <a:p>
            <a:pPr lvl="1"/>
            <a:endParaRPr lang="en-US" sz="2500" dirty="0"/>
          </a:p>
          <a:p>
            <a:pPr lvl="1"/>
            <a:endParaRPr lang="en-US" dirty="0"/>
          </a:p>
        </p:txBody>
      </p:sp>
    </p:spTree>
    <p:extLst>
      <p:ext uri="{BB962C8B-B14F-4D97-AF65-F5344CB8AC3E}">
        <p14:creationId xmlns:p14="http://schemas.microsoft.com/office/powerpoint/2010/main" val="656777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WRAP member support</a:t>
            </a:r>
          </a:p>
        </p:txBody>
      </p:sp>
      <p:sp>
        <p:nvSpPr>
          <p:cNvPr id="3" name="Content Placeholder 2">
            <a:extLst>
              <a:ext uri="{FF2B5EF4-FFF2-40B4-BE49-F238E27FC236}">
                <a16:creationId xmlns="" xmlns:a16="http://schemas.microsoft.com/office/drawing/2014/main" id="{7CBEC6FF-07BE-479D-93B5-C0E6616BFBC4}"/>
              </a:ext>
            </a:extLst>
          </p:cNvPr>
          <p:cNvSpPr>
            <a:spLocks noGrp="1"/>
          </p:cNvSpPr>
          <p:nvPr>
            <p:ph idx="1"/>
          </p:nvPr>
        </p:nvSpPr>
        <p:spPr>
          <a:xfrm>
            <a:off x="664745" y="1756368"/>
            <a:ext cx="7886700" cy="4122897"/>
          </a:xfrm>
        </p:spPr>
        <p:txBody>
          <a:bodyPr/>
          <a:lstStyle/>
          <a:p>
            <a:r>
              <a:rPr lang="en-US" sz="2800" dirty="0"/>
              <a:t>Development and maintenance of regional databases for air quality emissions and monitoring data</a:t>
            </a:r>
          </a:p>
          <a:p>
            <a:r>
              <a:rPr lang="en-US" sz="2800" dirty="0"/>
              <a:t>Technical analyses and modeling for preparation of SIPs &amp; TIPs</a:t>
            </a:r>
          </a:p>
          <a:p>
            <a:r>
              <a:rPr lang="en-US" sz="2800" dirty="0"/>
              <a:t>Training for member staff in compliance with Regional Haze Rule and other air quality regulations</a:t>
            </a:r>
          </a:p>
          <a:p>
            <a:r>
              <a:rPr lang="en-US" sz="2800" dirty="0"/>
              <a:t>Advocacy for member concerns in federal air quality regulatory actions </a:t>
            </a:r>
            <a:endParaRPr lang="en-US" sz="2500" dirty="0"/>
          </a:p>
          <a:p>
            <a:pPr lvl="1"/>
            <a:endParaRPr lang="en-US" dirty="0"/>
          </a:p>
        </p:txBody>
      </p:sp>
    </p:spTree>
    <p:extLst>
      <p:ext uri="{BB962C8B-B14F-4D97-AF65-F5344CB8AC3E}">
        <p14:creationId xmlns:p14="http://schemas.microsoft.com/office/powerpoint/2010/main" val="3362684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AD63CF-FDB9-4C91-A3CB-B6E994EBF593}"/>
              </a:ext>
            </a:extLst>
          </p:cNvPr>
          <p:cNvSpPr>
            <a:spLocks noGrp="1"/>
          </p:cNvSpPr>
          <p:nvPr>
            <p:ph type="ctrTitle"/>
          </p:nvPr>
        </p:nvSpPr>
        <p:spPr>
          <a:xfrm>
            <a:off x="1106907" y="2486282"/>
            <a:ext cx="7137539" cy="2387600"/>
          </a:xfrm>
        </p:spPr>
        <p:txBody>
          <a:bodyPr>
            <a:normAutofit fontScale="90000"/>
          </a:bodyPr>
          <a:lstStyle/>
          <a:p>
            <a:r>
              <a:rPr lang="en-US" b="1" dirty="0"/>
              <a:t>Julie </a:t>
            </a:r>
            <a:r>
              <a:rPr lang="en-US" b="1" dirty="0" smtClean="0"/>
              <a:t>Simpson</a:t>
            </a:r>
            <a:r>
              <a:rPr lang="en-US" dirty="0" smtClean="0"/>
              <a:t/>
            </a:r>
            <a:br>
              <a:rPr lang="en-US" dirty="0" smtClean="0"/>
            </a:br>
            <a:r>
              <a:rPr lang="en-US" sz="4400" dirty="0"/>
              <a:t>Air Quality Program Coordinator</a:t>
            </a:r>
            <a:br>
              <a:rPr lang="en-US" sz="4400" dirty="0"/>
            </a:br>
            <a:r>
              <a:rPr lang="en-US" sz="4400" dirty="0"/>
              <a:t>Nez Perce Tribe</a:t>
            </a:r>
          </a:p>
        </p:txBody>
      </p:sp>
      <p:pic>
        <p:nvPicPr>
          <p:cNvPr id="7" name="Picture 6"/>
          <p:cNvPicPr>
            <a:picLocks noChangeAspect="1"/>
          </p:cNvPicPr>
          <p:nvPr/>
        </p:nvPicPr>
        <p:blipFill>
          <a:blip r:embed="rId2"/>
          <a:stretch>
            <a:fillRect/>
          </a:stretch>
        </p:blipFill>
        <p:spPr>
          <a:xfrm>
            <a:off x="3616890" y="1102290"/>
            <a:ext cx="1929008" cy="1929008"/>
          </a:xfrm>
          <a:prstGeom prst="ellipse">
            <a:avLst/>
          </a:prstGeom>
        </p:spPr>
      </p:pic>
    </p:spTree>
    <p:extLst>
      <p:ext uri="{BB962C8B-B14F-4D97-AF65-F5344CB8AC3E}">
        <p14:creationId xmlns:p14="http://schemas.microsoft.com/office/powerpoint/2010/main" val="3390820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3445231"/>
            <a:ext cx="7886700" cy="2852737"/>
          </a:xfrm>
        </p:spPr>
        <p:txBody>
          <a:bodyPr/>
          <a:lstStyle/>
          <a:p>
            <a:r>
              <a:rPr lang="en-US" dirty="0"/>
              <a:t>WRAP history: the first ten years</a:t>
            </a:r>
          </a:p>
        </p:txBody>
      </p:sp>
      <p:pic>
        <p:nvPicPr>
          <p:cNvPr id="6" name="Picture 5" descr="Keep Our Air Clea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745" y="1788878"/>
            <a:ext cx="5112199" cy="3312705"/>
          </a:xfrm>
          <a:prstGeom prst="rect">
            <a:avLst/>
          </a:prstGeom>
        </p:spPr>
      </p:pic>
    </p:spTree>
    <p:extLst>
      <p:ext uri="{BB962C8B-B14F-4D97-AF65-F5344CB8AC3E}">
        <p14:creationId xmlns:p14="http://schemas.microsoft.com/office/powerpoint/2010/main" val="813690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WRAP purpose and implementation</a:t>
            </a:r>
          </a:p>
        </p:txBody>
      </p:sp>
      <p:sp>
        <p:nvSpPr>
          <p:cNvPr id="5" name="Text Placeholder 4"/>
          <p:cNvSpPr>
            <a:spLocks noGrp="1"/>
          </p:cNvSpPr>
          <p:nvPr>
            <p:ph type="body" idx="1"/>
          </p:nvPr>
        </p:nvSpPr>
        <p:spPr/>
        <p:txBody>
          <a:bodyPr/>
          <a:lstStyle/>
          <a:p>
            <a:r>
              <a:rPr lang="en-US" dirty="0"/>
              <a:t>Primarily coordinate Western implementation of Regional Haze Rule</a:t>
            </a:r>
          </a:p>
          <a:p>
            <a:r>
              <a:rPr lang="en-US" dirty="0"/>
              <a:t>Broader mission to </a:t>
            </a:r>
            <a:r>
              <a:rPr lang="en-US" b="1" dirty="0"/>
              <a:t>provide a venue for cooperatively addressing air quality issues of regional concern</a:t>
            </a:r>
            <a:r>
              <a:rPr lang="en-US" dirty="0"/>
              <a:t> </a:t>
            </a:r>
          </a:p>
          <a:p>
            <a:r>
              <a:rPr lang="en-US" dirty="0"/>
              <a:t>Tribes and Tribal perspectives </a:t>
            </a:r>
            <a:r>
              <a:rPr lang="en-US" b="1" dirty="0"/>
              <a:t>fully recognized and included</a:t>
            </a:r>
            <a:r>
              <a:rPr lang="en-US" dirty="0"/>
              <a:t> in the WRAP from the beginning, setting a precedent for ways Tribes, states and federal agencies can collaborate to develop regional environmental policies </a:t>
            </a:r>
          </a:p>
          <a:p>
            <a:pPr lvl="1"/>
            <a:r>
              <a:rPr lang="en-US" dirty="0"/>
              <a:t>All Tribes in West automatically members</a:t>
            </a:r>
          </a:p>
          <a:p>
            <a:pPr lvl="1"/>
            <a:r>
              <a:rPr lang="en-US" dirty="0"/>
              <a:t>WRAP Board of Directors includes </a:t>
            </a:r>
            <a:r>
              <a:rPr lang="en-US" b="1" dirty="0"/>
              <a:t>equal number of members from Tribes and states</a:t>
            </a:r>
            <a:r>
              <a:rPr lang="en-US" dirty="0"/>
              <a:t>, along with federal government representatives, and is </a:t>
            </a:r>
            <a:r>
              <a:rPr lang="en-US" b="1" dirty="0"/>
              <a:t>co-chaired by one Tribal and one state representative</a:t>
            </a:r>
            <a:r>
              <a:rPr lang="en-US" dirty="0"/>
              <a:t> </a:t>
            </a:r>
          </a:p>
          <a:p>
            <a:pPr marL="114300" indent="0">
              <a:buNone/>
            </a:pPr>
            <a:endParaRPr lang="en-US" dirty="0"/>
          </a:p>
        </p:txBody>
      </p:sp>
    </p:spTree>
    <p:extLst>
      <p:ext uri="{BB962C8B-B14F-4D97-AF65-F5344CB8AC3E}">
        <p14:creationId xmlns:p14="http://schemas.microsoft.com/office/powerpoint/2010/main" val="3648232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Tribal Caucus of the WRAP	</a:t>
            </a:r>
          </a:p>
        </p:txBody>
      </p:sp>
      <p:sp>
        <p:nvSpPr>
          <p:cNvPr id="3" name="Text Placeholder 2"/>
          <p:cNvSpPr>
            <a:spLocks noGrp="1"/>
          </p:cNvSpPr>
          <p:nvPr>
            <p:ph type="body" idx="1"/>
          </p:nvPr>
        </p:nvSpPr>
        <p:spPr/>
        <p:txBody>
          <a:bodyPr/>
          <a:lstStyle/>
          <a:p>
            <a:pPr marL="114300" indent="0">
              <a:buNone/>
            </a:pPr>
            <a:r>
              <a:rPr lang="en-US" dirty="0"/>
              <a:t>Th</a:t>
            </a:r>
            <a:r>
              <a:rPr lang="en-US" sz="2400" dirty="0"/>
              <a:t>is important group expressed concerns beyond regional haze. In 2009 these concerns were incorporated into WRAP charter:</a:t>
            </a:r>
          </a:p>
          <a:p>
            <a:pPr lvl="1"/>
            <a:r>
              <a:rPr lang="en-US" sz="2000" dirty="0"/>
              <a:t>research on the health impacts of particulate matter in rural communities;</a:t>
            </a:r>
          </a:p>
          <a:p>
            <a:pPr lvl="1"/>
            <a:r>
              <a:rPr lang="en-US" sz="2000" dirty="0"/>
              <a:t>dust modeling to improve Tribal and state emissions inventories;</a:t>
            </a:r>
          </a:p>
          <a:p>
            <a:pPr lvl="1"/>
            <a:r>
              <a:rPr lang="en-US" sz="2000" dirty="0"/>
              <a:t>research and coordination on climate change impacts and mitigation;</a:t>
            </a:r>
          </a:p>
          <a:p>
            <a:pPr lvl="1"/>
            <a:r>
              <a:rPr lang="en-US" sz="2000" dirty="0"/>
              <a:t>inclusion of increased emissions from oil and gas production in analyses for Regional Haze Rule compliance;</a:t>
            </a:r>
          </a:p>
          <a:p>
            <a:pPr lvl="1"/>
            <a:r>
              <a:rPr lang="en-US" sz="2000" dirty="0"/>
              <a:t>monitoring the effects of atmospheric mercury deposition;</a:t>
            </a:r>
          </a:p>
          <a:p>
            <a:pPr lvl="1"/>
            <a:r>
              <a:rPr lang="en-US" sz="2000" dirty="0"/>
              <a:t>technical assistance with other aspects of CAA compliance; and</a:t>
            </a:r>
          </a:p>
          <a:p>
            <a:pPr lvl="1"/>
            <a:r>
              <a:rPr lang="en-US" sz="2000" dirty="0"/>
              <a:t>modeling increased ozone emissions in rural areas.</a:t>
            </a:r>
          </a:p>
          <a:p>
            <a:pPr marL="114300" indent="0">
              <a:buNone/>
            </a:pPr>
            <a:endParaRPr lang="en-US" dirty="0"/>
          </a:p>
        </p:txBody>
      </p:sp>
    </p:spTree>
    <p:extLst>
      <p:ext uri="{BB962C8B-B14F-4D97-AF65-F5344CB8AC3E}">
        <p14:creationId xmlns:p14="http://schemas.microsoft.com/office/powerpoint/2010/main" val="1627825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236916"/>
            <a:ext cx="7886700" cy="2852737"/>
          </a:xfrm>
        </p:spPr>
        <p:txBody>
          <a:bodyPr/>
          <a:lstStyle/>
          <a:p>
            <a:r>
              <a:rPr lang="en-US" dirty="0"/>
              <a:t>						today</a:t>
            </a:r>
          </a:p>
        </p:txBody>
      </p:sp>
      <p:pic>
        <p:nvPicPr>
          <p:cNvPr id="6" name="Picture 5" descr="WRAPlogo2016_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1" y="5240677"/>
            <a:ext cx="5111358" cy="1218722"/>
          </a:xfrm>
          <a:prstGeom prst="rect">
            <a:avLst/>
          </a:prstGeom>
        </p:spPr>
      </p:pic>
      <p:pic>
        <p:nvPicPr>
          <p:cNvPr id="9" name="Picture 8" descr="https---blueprint-api-production.s3.amazonaws.com-uploads-card-image-810676-6e93ac03-8e25-4773-9145-cb0c1828e1c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5778"/>
            <a:ext cx="4923258" cy="2767389"/>
          </a:xfrm>
          <a:prstGeom prst="rect">
            <a:avLst/>
          </a:prstGeom>
        </p:spPr>
      </p:pic>
      <p:pic>
        <p:nvPicPr>
          <p:cNvPr id="10" name="Picture 9" descr="920x9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330" y="1165777"/>
            <a:ext cx="4300670" cy="2767388"/>
          </a:xfrm>
          <a:prstGeom prst="rect">
            <a:avLst/>
          </a:prstGeom>
        </p:spPr>
      </p:pic>
    </p:spTree>
    <p:extLst>
      <p:ext uri="{BB962C8B-B14F-4D97-AF65-F5344CB8AC3E}">
        <p14:creationId xmlns:p14="http://schemas.microsoft.com/office/powerpoint/2010/main" val="4210103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RAP Org Chart.png"/>
          <p:cNvPicPr>
            <a:picLocks noChangeAspect="1"/>
          </p:cNvPicPr>
          <p:nvPr/>
        </p:nvPicPr>
        <p:blipFill rotWithShape="1">
          <a:blip r:embed="rId3">
            <a:extLst>
              <a:ext uri="{28A0092B-C50C-407E-A947-70E740481C1C}">
                <a14:useLocalDpi xmlns:a14="http://schemas.microsoft.com/office/drawing/2010/main" val="0"/>
              </a:ext>
            </a:extLst>
          </a:blip>
          <a:srcRect l="5783"/>
          <a:stretch/>
        </p:blipFill>
        <p:spPr>
          <a:xfrm>
            <a:off x="3937063" y="2885183"/>
            <a:ext cx="5057309" cy="3549535"/>
          </a:xfrm>
          <a:prstGeom prst="rect">
            <a:avLst/>
          </a:prstGeom>
        </p:spPr>
      </p:pic>
      <p:sp>
        <p:nvSpPr>
          <p:cNvPr id="2" name="Title 1"/>
          <p:cNvSpPr>
            <a:spLocks noGrp="1"/>
          </p:cNvSpPr>
          <p:nvPr>
            <p:ph type="title"/>
          </p:nvPr>
        </p:nvSpPr>
        <p:spPr/>
        <p:txBody>
          <a:bodyPr/>
          <a:lstStyle/>
          <a:p>
            <a:r>
              <a:rPr lang="en-US" dirty="0"/>
              <a:t>WRAP today</a:t>
            </a:r>
          </a:p>
        </p:txBody>
      </p:sp>
      <p:sp>
        <p:nvSpPr>
          <p:cNvPr id="3" name="Text Placeholder 2"/>
          <p:cNvSpPr>
            <a:spLocks noGrp="1"/>
          </p:cNvSpPr>
          <p:nvPr>
            <p:ph type="body" idx="1"/>
          </p:nvPr>
        </p:nvSpPr>
        <p:spPr>
          <a:xfrm>
            <a:off x="210593" y="1559618"/>
            <a:ext cx="8304759" cy="4351338"/>
          </a:xfrm>
        </p:spPr>
        <p:txBody>
          <a:bodyPr/>
          <a:lstStyle/>
          <a:p>
            <a:r>
              <a:rPr lang="en-US" sz="2400" dirty="0"/>
              <a:t>Continued voluntary partnership of Tribes, states, FLM, EPA</a:t>
            </a:r>
          </a:p>
          <a:p>
            <a:r>
              <a:rPr lang="en-US" sz="2400" dirty="0"/>
              <a:t>Many local air pollution control agencies participate</a:t>
            </a:r>
          </a:p>
          <a:p>
            <a:r>
              <a:rPr lang="en-US" sz="2400" dirty="0"/>
              <a:t>24 Tribes are active members of WRAP, participating in all WRAP sub-committees</a:t>
            </a:r>
          </a:p>
          <a:p>
            <a:r>
              <a:rPr lang="en-US" sz="2400" dirty="0"/>
              <a:t>In-person meetings</a:t>
            </a:r>
          </a:p>
          <a:p>
            <a:r>
              <a:rPr lang="en-US" sz="2400" dirty="0"/>
              <a:t>Decisions by consensus</a:t>
            </a:r>
          </a:p>
          <a:p>
            <a:r>
              <a:rPr lang="en-US" sz="2400" dirty="0"/>
              <a:t>BOD Co-chaired by Tribe</a:t>
            </a:r>
          </a:p>
          <a:p>
            <a:r>
              <a:rPr lang="en-US" sz="2400" dirty="0"/>
              <a:t>Equal Tribe and State </a:t>
            </a:r>
            <a:br>
              <a:rPr lang="en-US" sz="2400" dirty="0"/>
            </a:br>
            <a:r>
              <a:rPr lang="en-US" sz="2400" dirty="0"/>
              <a:t>BOD representation </a:t>
            </a:r>
          </a:p>
          <a:p>
            <a:endParaRPr lang="en-US" dirty="0"/>
          </a:p>
          <a:p>
            <a:endParaRPr lang="en-US" dirty="0"/>
          </a:p>
        </p:txBody>
      </p:sp>
    </p:spTree>
    <p:extLst>
      <p:ext uri="{BB962C8B-B14F-4D97-AF65-F5344CB8AC3E}">
        <p14:creationId xmlns:p14="http://schemas.microsoft.com/office/powerpoint/2010/main" val="429811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groups focus effort on key challenges</a:t>
            </a:r>
          </a:p>
        </p:txBody>
      </p:sp>
      <p:sp>
        <p:nvSpPr>
          <p:cNvPr id="3" name="Text Placeholder 2"/>
          <p:cNvSpPr>
            <a:spLocks noGrp="1"/>
          </p:cNvSpPr>
          <p:nvPr>
            <p:ph type="body" idx="1"/>
          </p:nvPr>
        </p:nvSpPr>
        <p:spPr>
          <a:xfrm>
            <a:off x="628651" y="1825625"/>
            <a:ext cx="8068671" cy="4351338"/>
          </a:xfrm>
        </p:spPr>
        <p:txBody>
          <a:bodyPr/>
          <a:lstStyle/>
          <a:p>
            <a:r>
              <a:rPr lang="en-US" dirty="0"/>
              <a:t>Regional Haze Planning Work Group</a:t>
            </a:r>
          </a:p>
          <a:p>
            <a:pPr lvl="1"/>
            <a:r>
              <a:rPr lang="en-US" dirty="0"/>
              <a:t>Data collection, modeling, analysis</a:t>
            </a:r>
          </a:p>
          <a:p>
            <a:r>
              <a:rPr lang="en-US" dirty="0"/>
              <a:t>Fire &amp; Smoke Work Group</a:t>
            </a:r>
          </a:p>
          <a:p>
            <a:pPr lvl="1"/>
            <a:r>
              <a:rPr lang="en-US" dirty="0"/>
              <a:t>Understanding fire’s role in air quality planning &amp; improve coordination</a:t>
            </a:r>
          </a:p>
          <a:p>
            <a:r>
              <a:rPr lang="en-US" dirty="0"/>
              <a:t>Oil &amp; Gas Work Group</a:t>
            </a:r>
          </a:p>
          <a:p>
            <a:pPr lvl="1"/>
            <a:r>
              <a:rPr lang="en-US" dirty="0"/>
              <a:t>Identify sites and improve data collection and research</a:t>
            </a:r>
          </a:p>
          <a:p>
            <a:r>
              <a:rPr lang="en-US" dirty="0"/>
              <a:t>Tribal Data Work Group</a:t>
            </a:r>
          </a:p>
          <a:p>
            <a:pPr lvl="1"/>
            <a:r>
              <a:rPr lang="en-US" dirty="0"/>
              <a:t>Training, funding opportunities, data collection support</a:t>
            </a:r>
          </a:p>
          <a:p>
            <a:r>
              <a:rPr lang="en-US" dirty="0"/>
              <a:t>Regional Technical Operations Work Group</a:t>
            </a:r>
          </a:p>
          <a:p>
            <a:pPr lvl="1"/>
            <a:r>
              <a:rPr lang="en-US" dirty="0"/>
              <a:t>Provides regional technical support for issues of common member interest</a:t>
            </a:r>
          </a:p>
          <a:p>
            <a:endParaRPr lang="en-US" dirty="0"/>
          </a:p>
        </p:txBody>
      </p:sp>
    </p:spTree>
    <p:extLst>
      <p:ext uri="{BB962C8B-B14F-4D97-AF65-F5344CB8AC3E}">
        <p14:creationId xmlns:p14="http://schemas.microsoft.com/office/powerpoint/2010/main" val="1258322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Tribal Data Work Group</a:t>
            </a:r>
            <a:br>
              <a:rPr lang="en-US" dirty="0"/>
            </a:br>
            <a:r>
              <a:rPr lang="en-US" sz="2000" dirty="0" smtClean="0"/>
              <a:t>(</a:t>
            </a:r>
            <a:r>
              <a:rPr lang="en-US" sz="2000" dirty="0" smtClean="0">
                <a:hlinkClick r:id="rId2"/>
              </a:rPr>
              <a:t>https</a:t>
            </a:r>
            <a:r>
              <a:rPr lang="en-US" sz="2000" dirty="0">
                <a:hlinkClick r:id="rId2"/>
              </a:rPr>
              <a:t>://</a:t>
            </a:r>
            <a:r>
              <a:rPr lang="en-US" sz="2000" dirty="0" smtClean="0">
                <a:hlinkClick r:id="rId2"/>
              </a:rPr>
              <a:t>www.wrapair2.org/tdwg.aspx</a:t>
            </a:r>
            <a:r>
              <a:rPr lang="en-US" sz="2000" dirty="0" smtClean="0"/>
              <a:t>) </a:t>
            </a:r>
            <a:endParaRPr lang="en-US" sz="2000" dirty="0"/>
          </a:p>
        </p:txBody>
      </p:sp>
      <p:sp>
        <p:nvSpPr>
          <p:cNvPr id="3" name="Text Placeholder 2"/>
          <p:cNvSpPr>
            <a:spLocks noGrp="1"/>
          </p:cNvSpPr>
          <p:nvPr>
            <p:ph type="body" idx="1"/>
          </p:nvPr>
        </p:nvSpPr>
        <p:spPr>
          <a:xfrm>
            <a:off x="604587" y="1633120"/>
            <a:ext cx="7886700" cy="4351338"/>
          </a:xfrm>
        </p:spPr>
        <p:txBody>
          <a:bodyPr/>
          <a:lstStyle/>
          <a:p>
            <a:pPr marL="0" lvl="1" indent="0">
              <a:buNone/>
            </a:pPr>
            <a:r>
              <a:rPr lang="en-US" dirty="0"/>
              <a:t>The TDWG works to include Tribal issues / data in regional air quality planning and supports Tribal air quality program capacity / capability development. TDWG:</a:t>
            </a:r>
          </a:p>
          <a:p>
            <a:r>
              <a:rPr lang="en-US" sz="1800" dirty="0"/>
              <a:t>gathers data on size, complexity, and scope of Tribal air needs</a:t>
            </a:r>
          </a:p>
          <a:p>
            <a:r>
              <a:rPr lang="en-US" sz="1800" dirty="0"/>
              <a:t>supports Tribal membership and participation in the WRAP</a:t>
            </a:r>
          </a:p>
          <a:p>
            <a:r>
              <a:rPr lang="en-US" sz="1800" dirty="0"/>
              <a:t>supports Tribal air quality monitoring and emissions inventories</a:t>
            </a:r>
          </a:p>
          <a:p>
            <a:r>
              <a:rPr lang="en-US" sz="1800" dirty="0"/>
              <a:t>provides training opportunities</a:t>
            </a:r>
          </a:p>
          <a:p>
            <a:r>
              <a:rPr lang="en-US" sz="1800" dirty="0"/>
              <a:t>coordinates with the TSC and WRAP Work Groups to support Tribal needs</a:t>
            </a:r>
          </a:p>
          <a:p>
            <a:pPr marL="114300" indent="0">
              <a:buNone/>
            </a:pPr>
            <a:endParaRPr lang="en-US" sz="1800" dirty="0"/>
          </a:p>
        </p:txBody>
      </p:sp>
      <p:pic>
        <p:nvPicPr>
          <p:cNvPr id="4" name="Picture 3" descr="Screen Shot 2019-03-24 at 5.06.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17891"/>
            <a:ext cx="9144000" cy="2198164"/>
          </a:xfrm>
          <a:prstGeom prst="rect">
            <a:avLst/>
          </a:prstGeom>
        </p:spPr>
      </p:pic>
    </p:spTree>
    <p:extLst>
      <p:ext uri="{BB962C8B-B14F-4D97-AF65-F5344CB8AC3E}">
        <p14:creationId xmlns:p14="http://schemas.microsoft.com/office/powerpoint/2010/main" val="404355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Visibility in the Clean Air Act</a:t>
            </a:r>
          </a:p>
        </p:txBody>
      </p:sp>
      <p:sp>
        <p:nvSpPr>
          <p:cNvPr id="3" name="Content Placeholder 2">
            <a:extLst>
              <a:ext uri="{FF2B5EF4-FFF2-40B4-BE49-F238E27FC236}">
                <a16:creationId xmlns="" xmlns:a16="http://schemas.microsoft.com/office/drawing/2014/main" id="{7CBEC6FF-07BE-479D-93B5-C0E6616BFBC4}"/>
              </a:ext>
            </a:extLst>
          </p:cNvPr>
          <p:cNvSpPr>
            <a:spLocks noGrp="1"/>
          </p:cNvSpPr>
          <p:nvPr>
            <p:ph idx="1"/>
          </p:nvPr>
        </p:nvSpPr>
        <p:spPr>
          <a:xfrm>
            <a:off x="628650" y="1425995"/>
            <a:ext cx="7886700" cy="4444640"/>
          </a:xfrm>
        </p:spPr>
        <p:txBody>
          <a:bodyPr>
            <a:normAutofit fontScale="92500"/>
          </a:bodyPr>
          <a:lstStyle/>
          <a:p>
            <a:pPr lvl="1"/>
            <a:r>
              <a:rPr lang="en-US" sz="2800" dirty="0"/>
              <a:t>Clean Air Act</a:t>
            </a:r>
          </a:p>
          <a:p>
            <a:pPr lvl="2"/>
            <a:r>
              <a:rPr lang="en-US" sz="2800" dirty="0"/>
              <a:t>Main federal legislation to control air pollution</a:t>
            </a:r>
          </a:p>
          <a:p>
            <a:pPr lvl="2"/>
            <a:r>
              <a:rPr lang="en-US" sz="2800" dirty="0"/>
              <a:t>Controls a wide range of air pollutants from stationary and mobile sources</a:t>
            </a:r>
          </a:p>
          <a:p>
            <a:pPr lvl="2"/>
            <a:r>
              <a:rPr lang="en-US" sz="2800" dirty="0"/>
              <a:t>Primary focus on human and environmental health</a:t>
            </a:r>
          </a:p>
          <a:p>
            <a:pPr lvl="1"/>
            <a:r>
              <a:rPr lang="en-US" sz="3100" dirty="0"/>
              <a:t>Visibility also important</a:t>
            </a:r>
          </a:p>
          <a:p>
            <a:pPr lvl="2"/>
            <a:r>
              <a:rPr lang="en-US" sz="2800" dirty="0"/>
              <a:t>National Visibility Goal: “…the prevention of any future, and the remedying of any existing, impairment of visibility in mandatory class I Federal areas which impairment results from manmade air pollution”</a:t>
            </a:r>
            <a:r>
              <a:rPr lang="en-US" sz="2500" baseline="30000" dirty="0"/>
              <a:t>1</a:t>
            </a:r>
          </a:p>
          <a:p>
            <a:pPr lvl="1"/>
            <a:endParaRPr lang="en-US" dirty="0"/>
          </a:p>
        </p:txBody>
      </p:sp>
      <p:sp>
        <p:nvSpPr>
          <p:cNvPr id="4" name="Footer Placeholder 3">
            <a:extLst>
              <a:ext uri="{FF2B5EF4-FFF2-40B4-BE49-F238E27FC236}">
                <a16:creationId xmlns="" xmlns:a16="http://schemas.microsoft.com/office/drawing/2014/main" id="{423E14DD-F9C5-4ADC-AC94-F73106E0E93D}"/>
              </a:ext>
            </a:extLst>
          </p:cNvPr>
          <p:cNvSpPr>
            <a:spLocks noGrp="1"/>
          </p:cNvSpPr>
          <p:nvPr>
            <p:ph type="ftr" sz="quarter" idx="11"/>
          </p:nvPr>
        </p:nvSpPr>
        <p:spPr>
          <a:xfrm>
            <a:off x="2590655" y="6311901"/>
            <a:ext cx="3962693" cy="365125"/>
          </a:xfrm>
        </p:spPr>
        <p:txBody>
          <a:bodyPr/>
          <a:lstStyle/>
          <a:p>
            <a:r>
              <a:rPr lang="en-US" sz="1200" baseline="30000" dirty="0"/>
              <a:t>1</a:t>
            </a:r>
            <a:r>
              <a:rPr lang="en-US" sz="1200" dirty="0"/>
              <a:t> Section 169A of the Clean Air Act, 1977 amendments</a:t>
            </a:r>
          </a:p>
        </p:txBody>
      </p:sp>
    </p:spTree>
    <p:extLst>
      <p:ext uri="{BB962C8B-B14F-4D97-AF65-F5344CB8AC3E}">
        <p14:creationId xmlns:p14="http://schemas.microsoft.com/office/powerpoint/2010/main" val="937355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520560" y="3688560"/>
            <a:ext cx="8278560" cy="285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n-US" sz="3200" u="sng" spc="-1" dirty="0">
                <a:solidFill>
                  <a:srgbClr val="000000"/>
                </a:solidFill>
                <a:latin typeface="Calibri Light"/>
                <a:ea typeface="DejaVu Sans"/>
              </a:rPr>
              <a:t>CASE STUDY</a:t>
            </a:r>
            <a:r>
              <a:rPr dirty="0"/>
              <a:t/>
            </a:r>
            <a:br>
              <a:rPr dirty="0"/>
            </a:br>
            <a:r>
              <a:rPr lang="en-US" sz="3200" spc="-1" dirty="0" smtClean="0">
                <a:solidFill>
                  <a:srgbClr val="000000"/>
                </a:solidFill>
                <a:latin typeface="Calibri Light"/>
                <a:ea typeface="DejaVu Sans"/>
              </a:rPr>
              <a:t>Nez </a:t>
            </a:r>
            <a:r>
              <a:rPr lang="en-US" sz="3200" spc="-1" dirty="0">
                <a:solidFill>
                  <a:srgbClr val="000000"/>
                </a:solidFill>
                <a:latin typeface="Calibri Light"/>
                <a:ea typeface="DejaVu Sans"/>
              </a:rPr>
              <a:t>Perce Tribe </a:t>
            </a:r>
            <a:endParaRPr lang="en-US" sz="3200" spc="-1" dirty="0">
              <a:latin typeface="Arial"/>
            </a:endParaRPr>
          </a:p>
        </p:txBody>
      </p:sp>
      <p:pic>
        <p:nvPicPr>
          <p:cNvPr id="45" name="Picture 44"/>
          <p:cNvPicPr/>
          <p:nvPr/>
        </p:nvPicPr>
        <p:blipFill>
          <a:blip r:embed="rId2" cstate="print"/>
          <a:srcRect l="10834" t="10204" r="11510" b="19127"/>
          <a:stretch/>
        </p:blipFill>
        <p:spPr>
          <a:xfrm>
            <a:off x="2743200" y="182880"/>
            <a:ext cx="4572000" cy="5384880"/>
          </a:xfrm>
          <a:prstGeom prst="rect">
            <a:avLst/>
          </a:prstGeom>
          <a:ln w="18360">
            <a:solidFill>
              <a:srgbClr val="000000"/>
            </a:solidFill>
            <a:round/>
          </a:ln>
        </p:spPr>
      </p:pic>
    </p:spTree>
    <p:extLst>
      <p:ext uri="{BB962C8B-B14F-4D97-AF65-F5344CB8AC3E}">
        <p14:creationId xmlns:p14="http://schemas.microsoft.com/office/powerpoint/2010/main" val="9054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9"/>
            <a:ext cx="7886700" cy="720722"/>
          </a:xfrm>
        </p:spPr>
        <p:txBody>
          <a:bodyPr/>
          <a:lstStyle/>
          <a:p>
            <a:r>
              <a:rPr lang="en-US" dirty="0"/>
              <a:t>Case Study</a:t>
            </a:r>
            <a:r>
              <a:rPr lang="en-US" dirty="0" smtClean="0"/>
              <a:t>:  Nez Perce Tribe</a:t>
            </a:r>
            <a:endParaRPr lang="en-US" dirty="0"/>
          </a:p>
        </p:txBody>
      </p:sp>
      <p:sp>
        <p:nvSpPr>
          <p:cNvPr id="5" name="Text Placeholder 4"/>
          <p:cNvSpPr>
            <a:spLocks noGrp="1"/>
          </p:cNvSpPr>
          <p:nvPr>
            <p:ph type="body" idx="1"/>
          </p:nvPr>
        </p:nvSpPr>
        <p:spPr>
          <a:xfrm>
            <a:off x="520366" y="1185864"/>
            <a:ext cx="8515350" cy="5672136"/>
          </a:xfrm>
        </p:spPr>
        <p:txBody>
          <a:bodyPr/>
          <a:lstStyle/>
          <a:p>
            <a:pPr fontAlgn="base"/>
            <a:r>
              <a:rPr lang="en-US" sz="2000" dirty="0"/>
              <a:t>Involved in the WRAP since its inception (mid-90s)</a:t>
            </a:r>
          </a:p>
          <a:p>
            <a:pPr fontAlgn="base"/>
            <a:r>
              <a:rPr lang="en-US" sz="2000" dirty="0" smtClean="0"/>
              <a:t>The Nez Perce Tribe has Ceded lands and Usual and Accustomed Areas in what are now Class I areas</a:t>
            </a:r>
          </a:p>
          <a:p>
            <a:pPr fontAlgn="base"/>
            <a:r>
              <a:rPr lang="en-US" sz="2000" dirty="0" smtClean="0"/>
              <a:t>All lands are considered sacred – vistas and views are also considered sacred</a:t>
            </a:r>
          </a:p>
          <a:p>
            <a:pPr fontAlgn="base"/>
            <a:r>
              <a:rPr lang="en-US" sz="2000" dirty="0" smtClean="0"/>
              <a:t>Visibility-impairing and other air pollutants can impact ecosystems and human health</a:t>
            </a:r>
            <a:endParaRPr lang="en-US" sz="2000" dirty="0"/>
          </a:p>
          <a:p>
            <a:pPr fontAlgn="base"/>
            <a:r>
              <a:rPr lang="en-US" sz="2000" dirty="0"/>
              <a:t>Networking with other Tribes, States, EPA, FLMs to accomplish shared goals in visibility, air quality protection, and protection of human health and welfare</a:t>
            </a:r>
          </a:p>
          <a:p>
            <a:pPr fontAlgn="base"/>
            <a:r>
              <a:rPr lang="en-US" sz="2000" dirty="0" smtClean="0"/>
              <a:t>The Nez Perce Tribe administers a smoke management and burn permit program under the EPA Federal Air Rules for Reservations (FARR - FIP)</a:t>
            </a:r>
          </a:p>
          <a:p>
            <a:pPr marL="0" indent="0" fontAlgn="base">
              <a:buNone/>
            </a:pPr>
            <a:endParaRPr lang="en-US" sz="1700" dirty="0"/>
          </a:p>
        </p:txBody>
      </p:sp>
      <p:pic>
        <p:nvPicPr>
          <p:cNvPr id="1026" name="Picture 2" descr="C:\Users\default.landsvc08411\Pictures\SMP\Misc Burn Photos\2014\smok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8" y="4513723"/>
            <a:ext cx="8032899" cy="11702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efault.landsvc08411\Pictures\SMP\Misc Burn Photos\2014\clear d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7" y="5684000"/>
            <a:ext cx="8032899" cy="117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985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ustomShape 1"/>
          <p:cNvSpPr/>
          <p:nvPr/>
        </p:nvSpPr>
        <p:spPr>
          <a:xfrm>
            <a:off x="520560" y="3747600"/>
            <a:ext cx="8622000" cy="285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n-US" sz="3200" u="sng" spc="-1">
                <a:solidFill>
                  <a:srgbClr val="000000"/>
                </a:solidFill>
                <a:latin typeface="Calibri Light"/>
                <a:ea typeface="DejaVu Sans"/>
              </a:rPr>
              <a:t>CASE STUDY</a:t>
            </a:r>
            <a:r>
              <a:t/>
            </a:r>
            <a:br/>
            <a:r>
              <a:rPr lang="en-US" sz="3200" spc="-1">
                <a:solidFill>
                  <a:srgbClr val="000000"/>
                </a:solidFill>
                <a:latin typeface="Calibri Light"/>
                <a:ea typeface="DejaVu Sans"/>
              </a:rPr>
              <a:t>Permitting In-house to Protect Public Health:</a:t>
            </a:r>
            <a:r>
              <a:t/>
            </a:r>
            <a:br/>
            <a:r>
              <a:rPr lang="en-US" sz="3200" spc="-1">
                <a:solidFill>
                  <a:srgbClr val="000000"/>
                </a:solidFill>
                <a:latin typeface="Calibri Light"/>
                <a:ea typeface="DejaVu Sans"/>
              </a:rPr>
              <a:t>Southern Ute Indian Tribe</a:t>
            </a:r>
            <a:endParaRPr lang="en-US" sz="3200" spc="-1">
              <a:latin typeface="Arial"/>
            </a:endParaRPr>
          </a:p>
        </p:txBody>
      </p:sp>
      <p:pic>
        <p:nvPicPr>
          <p:cNvPr id="39" name="Picture 38"/>
          <p:cNvPicPr/>
          <p:nvPr/>
        </p:nvPicPr>
        <p:blipFill>
          <a:blip r:embed="rId2" cstate="print"/>
          <a:srcRect l="10834" t="10204" r="11510" b="19127"/>
          <a:stretch/>
        </p:blipFill>
        <p:spPr>
          <a:xfrm>
            <a:off x="3200400" y="193680"/>
            <a:ext cx="4571280" cy="5384160"/>
          </a:xfrm>
          <a:prstGeom prst="rect">
            <a:avLst/>
          </a:prstGeom>
          <a:ln w="18360">
            <a:solidFill>
              <a:srgbClr val="000000"/>
            </a:solidFill>
            <a:round/>
          </a:ln>
        </p:spPr>
      </p:pic>
    </p:spTree>
    <p:extLst>
      <p:ext uri="{BB962C8B-B14F-4D97-AF65-F5344CB8AC3E}">
        <p14:creationId xmlns:p14="http://schemas.microsoft.com/office/powerpoint/2010/main" val="371276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Study:</a:t>
            </a:r>
            <a:br>
              <a:rPr lang="en-US" dirty="0"/>
            </a:br>
            <a:r>
              <a:rPr lang="en-US" dirty="0"/>
              <a:t>Southern Ute Indian Tribe</a:t>
            </a:r>
          </a:p>
        </p:txBody>
      </p:sp>
      <p:sp>
        <p:nvSpPr>
          <p:cNvPr id="5" name="Text Placeholder 4"/>
          <p:cNvSpPr>
            <a:spLocks noGrp="1"/>
          </p:cNvSpPr>
          <p:nvPr>
            <p:ph type="body" idx="1"/>
          </p:nvPr>
        </p:nvSpPr>
        <p:spPr>
          <a:xfrm>
            <a:off x="520366" y="1657184"/>
            <a:ext cx="8515350" cy="4893923"/>
          </a:xfrm>
        </p:spPr>
        <p:txBody>
          <a:bodyPr/>
          <a:lstStyle/>
          <a:p>
            <a:pPr fontAlgn="base"/>
            <a:r>
              <a:rPr lang="en-US" sz="2000" dirty="0"/>
              <a:t>The Southern Ute Indian Tribe (SUIT) has significant oil &amp; gas activity, both from SUIT-owned and non-Tribal companies. </a:t>
            </a:r>
          </a:p>
          <a:p>
            <a:pPr fontAlgn="base"/>
            <a:r>
              <a:rPr lang="en-US" sz="2000" dirty="0"/>
              <a:t>Ozone concentrations on the Reservation have been close to non-attainment for ozone at one or more of its air monitoring stations for several years (e.g. 69ppb of 70ppb -- the national health-based standard). </a:t>
            </a:r>
          </a:p>
          <a:p>
            <a:pPr fontAlgn="base"/>
            <a:r>
              <a:rPr lang="en-US" sz="2000" dirty="0"/>
              <a:t>SUIT’s Air Quality Program (AQP) manages some CAA implementation and enforcement, e.g. operating Title V permitting program.  </a:t>
            </a:r>
          </a:p>
          <a:p>
            <a:r>
              <a:rPr lang="en-US" sz="2000" dirty="0"/>
              <a:t>SUIT currently under Federal Implementation Plan for Tribal Minor New Source Review (TMNSR) permitting for all oil &amp; gas activity (over 6000 air pollution emissions sources on the Reservation) </a:t>
            </a:r>
          </a:p>
          <a:p>
            <a:pPr lvl="1"/>
            <a:r>
              <a:rPr lang="en-US" sz="1700" dirty="0"/>
              <a:t>Concern at AQP that the FIP and State of NM air quality regulations may not be adequate to prevent future non-attainment designation, due to volume of oil &amp; gas activity, particularly if there is another boom. </a:t>
            </a:r>
          </a:p>
          <a:p>
            <a:pPr lvl="1"/>
            <a:r>
              <a:rPr lang="en-US" sz="1700" dirty="0"/>
              <a:t>AQP recommended assuming administrative responsibility for Federal TMNSR program and FIP </a:t>
            </a:r>
            <a:r>
              <a:rPr lang="mr-IN" sz="1700" dirty="0"/>
              <a:t>–</a:t>
            </a:r>
            <a:r>
              <a:rPr lang="en-US" sz="1700" dirty="0"/>
              <a:t> tasked to seek additional stakeholder input</a:t>
            </a:r>
          </a:p>
        </p:txBody>
      </p:sp>
    </p:spTree>
    <p:extLst>
      <p:ext uri="{BB962C8B-B14F-4D97-AF65-F5344CB8AC3E}">
        <p14:creationId xmlns:p14="http://schemas.microsoft.com/office/powerpoint/2010/main" val="192127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1"/>
          <p:cNvSpPr/>
          <p:nvPr/>
        </p:nvSpPr>
        <p:spPr>
          <a:xfrm>
            <a:off x="520560" y="3688560"/>
            <a:ext cx="8278560" cy="285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n-US" sz="3200" u="sng" spc="-1">
                <a:solidFill>
                  <a:srgbClr val="000000"/>
                </a:solidFill>
                <a:latin typeface="Calibri Light"/>
                <a:ea typeface="DejaVu Sans"/>
              </a:rPr>
              <a:t>CASE STUDY</a:t>
            </a:r>
            <a:r>
              <a:t/>
            </a:r>
            <a:br/>
            <a:r>
              <a:rPr lang="en-US" sz="3200" spc="-1">
                <a:solidFill>
                  <a:srgbClr val="000000"/>
                </a:solidFill>
                <a:latin typeface="Calibri Light"/>
                <a:ea typeface="DejaVu Sans"/>
              </a:rPr>
              <a:t>Forestry, Fire and Air Quality:  </a:t>
            </a:r>
            <a:r>
              <a:t/>
            </a:r>
            <a:br/>
            <a:r>
              <a:rPr lang="en-US" sz="3200" spc="-1">
                <a:solidFill>
                  <a:srgbClr val="000000"/>
                </a:solidFill>
                <a:latin typeface="Calibri Light"/>
                <a:ea typeface="DejaVu Sans"/>
              </a:rPr>
              <a:t>Confederated Tribes of the Colville Reservation </a:t>
            </a:r>
            <a:endParaRPr lang="en-US" sz="3200" spc="-1">
              <a:latin typeface="Arial"/>
            </a:endParaRPr>
          </a:p>
        </p:txBody>
      </p:sp>
      <p:pic>
        <p:nvPicPr>
          <p:cNvPr id="41" name="Picture 40"/>
          <p:cNvPicPr/>
          <p:nvPr/>
        </p:nvPicPr>
        <p:blipFill>
          <a:blip r:embed="rId2" cstate="print"/>
          <a:srcRect l="10834" t="10204" r="11510" b="19127"/>
          <a:stretch/>
        </p:blipFill>
        <p:spPr>
          <a:xfrm>
            <a:off x="3201120" y="183600"/>
            <a:ext cx="4579920" cy="5394240"/>
          </a:xfrm>
          <a:prstGeom prst="rect">
            <a:avLst/>
          </a:prstGeom>
          <a:ln w="18360">
            <a:solidFill>
              <a:srgbClr val="000000"/>
            </a:solidFill>
            <a:round/>
          </a:ln>
        </p:spPr>
      </p:pic>
    </p:spTree>
    <p:extLst>
      <p:ext uri="{BB962C8B-B14F-4D97-AF65-F5344CB8AC3E}">
        <p14:creationId xmlns:p14="http://schemas.microsoft.com/office/powerpoint/2010/main" val="36478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br>
              <a:rPr lang="en-US" dirty="0"/>
            </a:br>
            <a:r>
              <a:rPr lang="en-US" dirty="0"/>
              <a:t>Confederated Tribes of Colville Reservation</a:t>
            </a:r>
          </a:p>
        </p:txBody>
      </p:sp>
      <p:sp>
        <p:nvSpPr>
          <p:cNvPr id="3" name="Text Placeholder 2"/>
          <p:cNvSpPr>
            <a:spLocks noGrp="1"/>
          </p:cNvSpPr>
          <p:nvPr>
            <p:ph type="body" idx="1"/>
          </p:nvPr>
        </p:nvSpPr>
        <p:spPr>
          <a:xfrm>
            <a:off x="628651" y="1690689"/>
            <a:ext cx="8515351" cy="4351338"/>
          </a:xfrm>
        </p:spPr>
        <p:txBody>
          <a:bodyPr/>
          <a:lstStyle/>
          <a:p>
            <a:r>
              <a:rPr lang="en-US" sz="2400" dirty="0"/>
              <a:t>Forestry = significant revenue for Tribal government and economic benefits for Tribal members </a:t>
            </a:r>
          </a:p>
          <a:p>
            <a:r>
              <a:rPr lang="en-US" sz="2400" dirty="0"/>
              <a:t>Devastating 2015 wildfires burned 20% of Tribal land</a:t>
            </a:r>
          </a:p>
          <a:p>
            <a:pPr lvl="1"/>
            <a:r>
              <a:rPr lang="en-US" sz="2400" dirty="0"/>
              <a:t>Timber valued at $100 Million</a:t>
            </a:r>
          </a:p>
          <a:p>
            <a:r>
              <a:rPr lang="en-US" sz="2400" dirty="0"/>
              <a:t>Increased fire season and winter inversion</a:t>
            </a:r>
            <a:br>
              <a:rPr lang="en-US" sz="2400" dirty="0"/>
            </a:br>
            <a:r>
              <a:rPr lang="en-US" sz="2400" dirty="0"/>
              <a:t>	= air quality health concerns</a:t>
            </a:r>
          </a:p>
        </p:txBody>
      </p:sp>
      <p:pic>
        <p:nvPicPr>
          <p:cNvPr id="4" name="Picture 3" descr="7510048434_20914a71c9_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4092099"/>
            <a:ext cx="4917161" cy="2765903"/>
          </a:xfrm>
          <a:prstGeom prst="rect">
            <a:avLst/>
          </a:prstGeom>
        </p:spPr>
      </p:pic>
      <p:pic>
        <p:nvPicPr>
          <p:cNvPr id="5" name="Picture 4" descr="Wildfires-tribal-land-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162" y="4093620"/>
            <a:ext cx="4226838" cy="2817892"/>
          </a:xfrm>
          <a:prstGeom prst="rect">
            <a:avLst/>
          </a:prstGeom>
        </p:spPr>
      </p:pic>
    </p:spTree>
    <p:extLst>
      <p:ext uri="{BB962C8B-B14F-4D97-AF65-F5344CB8AC3E}">
        <p14:creationId xmlns:p14="http://schemas.microsoft.com/office/powerpoint/2010/main" val="2057656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AD63CF-FDB9-4C91-A3CB-B6E994EBF593}"/>
              </a:ext>
            </a:extLst>
          </p:cNvPr>
          <p:cNvSpPr>
            <a:spLocks noGrp="1"/>
          </p:cNvSpPr>
          <p:nvPr>
            <p:ph type="ctrTitle"/>
          </p:nvPr>
        </p:nvSpPr>
        <p:spPr>
          <a:xfrm>
            <a:off x="300298" y="3795747"/>
            <a:ext cx="8626641" cy="2387600"/>
          </a:xfrm>
        </p:spPr>
        <p:txBody>
          <a:bodyPr>
            <a:normAutofit fontScale="90000"/>
          </a:bodyPr>
          <a:lstStyle/>
          <a:p>
            <a:r>
              <a:rPr lang="en-US" b="1" dirty="0" smtClean="0"/>
              <a:t>Randy Ashley</a:t>
            </a:r>
            <a:r>
              <a:rPr lang="en-US" dirty="0" smtClean="0"/>
              <a:t/>
            </a:r>
            <a:br>
              <a:rPr lang="en-US" dirty="0" smtClean="0"/>
            </a:br>
            <a:r>
              <a:rPr lang="en-US" sz="4400" dirty="0"/>
              <a:t>Air Quality Program Manager</a:t>
            </a:r>
            <a:br>
              <a:rPr lang="en-US" sz="4400" dirty="0"/>
            </a:br>
            <a:r>
              <a:rPr lang="en-US" sz="4400" dirty="0"/>
              <a:t>Confederated Salish and Kootenai Tribes</a:t>
            </a:r>
            <a:br>
              <a:rPr lang="en-US" sz="4400" dirty="0"/>
            </a:br>
            <a:r>
              <a:rPr lang="en-US" sz="4400" dirty="0"/>
              <a:t/>
            </a:r>
            <a:br>
              <a:rPr lang="en-US" sz="4400" dirty="0"/>
            </a:br>
            <a:r>
              <a:rPr lang="en-US" sz="4400" dirty="0"/>
              <a:t>Tribal Co-Chair,</a:t>
            </a:r>
            <a:br>
              <a:rPr lang="en-US" sz="4400" dirty="0"/>
            </a:br>
            <a:r>
              <a:rPr lang="en-US" sz="4400" dirty="0"/>
              <a:t>WRAP Board of Directors</a:t>
            </a:r>
            <a:r>
              <a:rPr lang="en-US" dirty="0" smtClean="0"/>
              <a:t/>
            </a:r>
            <a:br>
              <a:rPr lang="en-US" dirty="0" smtClean="0"/>
            </a:br>
            <a:endParaRPr lang="en-US" dirty="0"/>
          </a:p>
        </p:txBody>
      </p:sp>
      <p:pic>
        <p:nvPicPr>
          <p:cNvPr id="4" name="Picture 3"/>
          <p:cNvPicPr>
            <a:picLocks noChangeAspect="1"/>
          </p:cNvPicPr>
          <p:nvPr/>
        </p:nvPicPr>
        <p:blipFill rotWithShape="1">
          <a:blip r:embed="rId2"/>
          <a:srcRect l="-1" r="74134"/>
          <a:stretch/>
        </p:blipFill>
        <p:spPr>
          <a:xfrm>
            <a:off x="3784296" y="551145"/>
            <a:ext cx="1580852" cy="1490596"/>
          </a:xfrm>
          <a:prstGeom prst="rect">
            <a:avLst/>
          </a:prstGeom>
        </p:spPr>
      </p:pic>
    </p:spTree>
    <p:extLst>
      <p:ext uri="{BB962C8B-B14F-4D97-AF65-F5344CB8AC3E}">
        <p14:creationId xmlns:p14="http://schemas.microsoft.com/office/powerpoint/2010/main" val="260608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520560" y="3726137"/>
            <a:ext cx="8278560" cy="285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n-US" sz="3200" u="sng" spc="-1" dirty="0">
                <a:solidFill>
                  <a:srgbClr val="000000"/>
                </a:solidFill>
                <a:latin typeface="Calibri Light"/>
                <a:ea typeface="DejaVu Sans"/>
              </a:rPr>
              <a:t>CASE STUDY</a:t>
            </a:r>
            <a:r>
              <a:rPr dirty="0"/>
              <a:t/>
            </a:r>
            <a:br>
              <a:rPr dirty="0"/>
            </a:br>
            <a:r>
              <a:rPr lang="en-US" sz="2800" spc="-1" dirty="0">
                <a:solidFill>
                  <a:srgbClr val="000000"/>
                </a:solidFill>
                <a:latin typeface="Calibri Light"/>
                <a:ea typeface="DejaVu Sans"/>
              </a:rPr>
              <a:t>A </a:t>
            </a:r>
            <a:r>
              <a:rPr lang="en-US" sz="2800" spc="-1" dirty="0" smtClean="0">
                <a:solidFill>
                  <a:srgbClr val="000000"/>
                </a:solidFill>
                <a:latin typeface="Calibri Light"/>
                <a:ea typeface="DejaVu Sans"/>
              </a:rPr>
              <a:t>Legacy </a:t>
            </a:r>
            <a:r>
              <a:rPr lang="en-US" sz="2800" spc="-1" dirty="0">
                <a:solidFill>
                  <a:srgbClr val="000000"/>
                </a:solidFill>
                <a:latin typeface="Calibri Light"/>
                <a:ea typeface="DejaVu Sans"/>
              </a:rPr>
              <a:t>of </a:t>
            </a:r>
            <a:r>
              <a:rPr lang="en-US" sz="2800" spc="-1" dirty="0" smtClean="0">
                <a:solidFill>
                  <a:srgbClr val="000000"/>
                </a:solidFill>
                <a:latin typeface="Calibri Light"/>
                <a:ea typeface="DejaVu Sans"/>
              </a:rPr>
              <a:t>Involvement </a:t>
            </a:r>
            <a:r>
              <a:rPr lang="en-US" sz="2800" spc="-1" dirty="0">
                <a:solidFill>
                  <a:srgbClr val="000000"/>
                </a:solidFill>
                <a:latin typeface="Calibri Light"/>
                <a:ea typeface="DejaVu Sans"/>
              </a:rPr>
              <a:t>in the Regional Haze Process</a:t>
            </a:r>
            <a:br>
              <a:rPr lang="en-US" sz="2800" spc="-1" dirty="0">
                <a:solidFill>
                  <a:srgbClr val="000000"/>
                </a:solidFill>
                <a:latin typeface="Calibri Light"/>
                <a:ea typeface="DejaVu Sans"/>
              </a:rPr>
            </a:br>
            <a:r>
              <a:rPr lang="en-US" sz="2800" spc="-1" dirty="0">
                <a:solidFill>
                  <a:srgbClr val="000000"/>
                </a:solidFill>
                <a:latin typeface="Calibri Light"/>
                <a:ea typeface="DejaVu Sans"/>
              </a:rPr>
              <a:t>Confederated Salish and Kootenai Tribes of the Flathead Nation</a:t>
            </a:r>
            <a:endParaRPr lang="en-US" sz="2800" spc="-1" dirty="0">
              <a:latin typeface="Arial"/>
            </a:endParaRPr>
          </a:p>
        </p:txBody>
      </p:sp>
      <p:pic>
        <p:nvPicPr>
          <p:cNvPr id="43" name="Picture 42"/>
          <p:cNvPicPr/>
          <p:nvPr/>
        </p:nvPicPr>
        <p:blipFill>
          <a:blip r:embed="rId2" cstate="print"/>
          <a:srcRect l="10834" t="10204" r="11510" b="19127"/>
          <a:stretch/>
        </p:blipFill>
        <p:spPr>
          <a:xfrm>
            <a:off x="2938680" y="183600"/>
            <a:ext cx="4193640" cy="4939200"/>
          </a:xfrm>
          <a:prstGeom prst="rect">
            <a:avLst/>
          </a:prstGeom>
          <a:ln w="18360">
            <a:solidFill>
              <a:srgbClr val="000000"/>
            </a:solidFill>
            <a:round/>
          </a:ln>
        </p:spPr>
      </p:pic>
    </p:spTree>
    <p:extLst>
      <p:ext uri="{BB962C8B-B14F-4D97-AF65-F5344CB8AC3E}">
        <p14:creationId xmlns:p14="http://schemas.microsoft.com/office/powerpoint/2010/main" val="26235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642938" indent="-642938">
              <a:buFont typeface="Arial" panose="020B0604020202020204" pitchFamily="34" charset="0"/>
              <a:buChar char="•"/>
            </a:pPr>
            <a:endParaRPr lang="en-US" dirty="0"/>
          </a:p>
        </p:txBody>
      </p:sp>
      <p:sp>
        <p:nvSpPr>
          <p:cNvPr id="3" name="Subtitle 2"/>
          <p:cNvSpPr>
            <a:spLocks noGrp="1"/>
          </p:cNvSpPr>
          <p:nvPr>
            <p:ph type="subTitle" idx="1"/>
          </p:nvPr>
        </p:nvSpPr>
        <p:spPr/>
        <p:txBody>
          <a:bodyPr/>
          <a:lstStyle/>
          <a:p>
            <a:endParaRPr lang="en-US"/>
          </a:p>
        </p:txBody>
      </p:sp>
      <p:pic>
        <p:nvPicPr>
          <p:cNvPr id="1026" name="Picture 2" descr="C:\Users\raashley\AppData\Local\Microsoft\Windows\Temporary Internet Files\Content.Outlook\BIZXK1TW\IMG_20130622_213258_2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9317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99023"/>
            <a:ext cx="6858000" cy="1075351"/>
          </a:xfrm>
        </p:spPr>
        <p:txBody>
          <a:bodyPr>
            <a:normAutofit fontScale="90000"/>
          </a:bodyPr>
          <a:lstStyle/>
          <a:p>
            <a:pPr algn="l"/>
            <a:r>
              <a:rPr lang="en-US" sz="2400" dirty="0"/>
              <a:t>Case Study:</a:t>
            </a:r>
            <a:br>
              <a:rPr lang="en-US" sz="2400" dirty="0"/>
            </a:br>
            <a:r>
              <a:rPr lang="en-US" sz="2400" spc="-1" dirty="0">
                <a:solidFill>
                  <a:srgbClr val="000000"/>
                </a:solidFill>
                <a:ea typeface="DejaVu Sans"/>
              </a:rPr>
              <a:t>Confederated Salish and Kootenai Tribes of the Flathead Nation</a:t>
            </a:r>
            <a:endParaRPr lang="en-US" sz="2400" spc="-1" dirty="0">
              <a:latin typeface="Arial"/>
            </a:endParaRPr>
          </a:p>
        </p:txBody>
      </p:sp>
      <p:sp>
        <p:nvSpPr>
          <p:cNvPr id="3" name="Subtitle 2"/>
          <p:cNvSpPr>
            <a:spLocks noGrp="1"/>
          </p:cNvSpPr>
          <p:nvPr>
            <p:ph type="subTitle" idx="1"/>
          </p:nvPr>
        </p:nvSpPr>
        <p:spPr>
          <a:xfrm>
            <a:off x="1143000" y="2774373"/>
            <a:ext cx="6858000" cy="2727614"/>
          </a:xfrm>
        </p:spPr>
        <p:txBody>
          <a:bodyPr>
            <a:normAutofit/>
          </a:bodyPr>
          <a:lstStyle/>
          <a:p>
            <a:pPr marL="257175" indent="-257175" algn="l">
              <a:buFont typeface="Arial" panose="020B0604020202020204" pitchFamily="34" charset="0"/>
              <a:buChar char="•"/>
            </a:pPr>
            <a:r>
              <a:rPr lang="en-US" sz="3000" dirty="0"/>
              <a:t>CSKT – Class 1 and non-attainment PM10</a:t>
            </a:r>
          </a:p>
          <a:p>
            <a:pPr marL="257175" indent="-257175" algn="l">
              <a:buFont typeface="Arial" panose="020B0604020202020204" pitchFamily="34" charset="0"/>
              <a:buChar char="•"/>
            </a:pPr>
            <a:r>
              <a:rPr lang="en-US" sz="3000" dirty="0"/>
              <a:t>IMPROVE monitoring</a:t>
            </a:r>
          </a:p>
          <a:p>
            <a:pPr marL="257175" indent="-257175" algn="l">
              <a:buFont typeface="Arial" panose="020B0604020202020204" pitchFamily="34" charset="0"/>
              <a:buChar char="•"/>
            </a:pPr>
            <a:r>
              <a:rPr lang="en-US" sz="3000" dirty="0"/>
              <a:t>Wrap participation and benefits</a:t>
            </a:r>
          </a:p>
          <a:p>
            <a:pPr marL="257175" indent="-257175" algn="l">
              <a:buFont typeface="Arial" panose="020B0604020202020204" pitchFamily="34" charset="0"/>
              <a:buChar char="•"/>
            </a:pPr>
            <a:r>
              <a:rPr lang="en-US" sz="3000" dirty="0"/>
              <a:t>Examples of products</a:t>
            </a:r>
          </a:p>
          <a:p>
            <a:pPr marL="257175" indent="-257175" algn="l">
              <a:buFont typeface="Arial" panose="020B0604020202020204" pitchFamily="34" charset="0"/>
              <a:buChar char="•"/>
            </a:pPr>
            <a:endParaRPr lang="en-US" sz="1500" dirty="0"/>
          </a:p>
          <a:p>
            <a:pPr marL="257175" indent="-257175">
              <a:buFont typeface="Arial" panose="020B0604020202020204" pitchFamily="34" charset="0"/>
              <a:buChar char="•"/>
            </a:pPr>
            <a:endParaRPr lang="en-US" sz="1500" dirty="0"/>
          </a:p>
        </p:txBody>
      </p:sp>
    </p:spTree>
    <p:extLst>
      <p:ext uri="{BB962C8B-B14F-4D97-AF65-F5344CB8AC3E}">
        <p14:creationId xmlns:p14="http://schemas.microsoft.com/office/powerpoint/2010/main" val="302679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Regional haze</a:t>
            </a:r>
          </a:p>
        </p:txBody>
      </p:sp>
      <p:sp>
        <p:nvSpPr>
          <p:cNvPr id="3" name="Content Placeholder 2">
            <a:extLst>
              <a:ext uri="{FF2B5EF4-FFF2-40B4-BE49-F238E27FC236}">
                <a16:creationId xmlns="" xmlns:a16="http://schemas.microsoft.com/office/drawing/2014/main" id="{7CBEC6FF-07BE-479D-93B5-C0E6616BFBC4}"/>
              </a:ext>
            </a:extLst>
          </p:cNvPr>
          <p:cNvSpPr>
            <a:spLocks noGrp="1"/>
          </p:cNvSpPr>
          <p:nvPr>
            <p:ph idx="1"/>
          </p:nvPr>
        </p:nvSpPr>
        <p:spPr>
          <a:xfrm>
            <a:off x="507753" y="1523083"/>
            <a:ext cx="8128488" cy="2369771"/>
          </a:xfrm>
        </p:spPr>
        <p:txBody>
          <a:bodyPr>
            <a:normAutofit fontScale="85000" lnSpcReduction="10000"/>
          </a:bodyPr>
          <a:lstStyle/>
          <a:p>
            <a:r>
              <a:rPr lang="en-US" sz="2800" dirty="0"/>
              <a:t>Certain types of air pollution form haze, which interacts with light and diminishes the quality of views across distance</a:t>
            </a:r>
          </a:p>
          <a:p>
            <a:r>
              <a:rPr lang="en-US" sz="2800" dirty="0"/>
              <a:t>Pollution that causes it often comes from far away: thus it is a regional problem</a:t>
            </a:r>
          </a:p>
          <a:p>
            <a:r>
              <a:rPr lang="en-US" sz="2800" dirty="0"/>
              <a:t>Can interfere with cultural practices for Tribal members, and impair enjoyment of special places, such as National Parks and Wilderness Areas</a:t>
            </a:r>
          </a:p>
          <a:p>
            <a:pPr lvl="1"/>
            <a:endParaRPr lang="en-US" dirty="0"/>
          </a:p>
        </p:txBody>
      </p:sp>
      <p:pic>
        <p:nvPicPr>
          <p:cNvPr id="5" name="Picture 4">
            <a:extLst>
              <a:ext uri="{FF2B5EF4-FFF2-40B4-BE49-F238E27FC236}">
                <a16:creationId xmlns="" xmlns:a16="http://schemas.microsoft.com/office/drawing/2014/main" id="{81993F16-B8C1-4AA2-8B3C-BAE2B715DA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7862" y="4425205"/>
            <a:ext cx="5248275" cy="2223360"/>
          </a:xfrm>
          <a:prstGeom prst="rect">
            <a:avLst/>
          </a:prstGeom>
        </p:spPr>
      </p:pic>
    </p:spTree>
    <p:extLst>
      <p:ext uri="{BB962C8B-B14F-4D97-AF65-F5344CB8AC3E}">
        <p14:creationId xmlns:p14="http://schemas.microsoft.com/office/powerpoint/2010/main" val="3517270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Tribal engagement in WRAP</a:t>
            </a:r>
            <a:br>
              <a:rPr lang="en-US" dirty="0"/>
            </a:br>
            <a:r>
              <a:rPr lang="en-US" dirty="0"/>
              <a:t/>
            </a:r>
            <a:br>
              <a:rPr lang="en-US" dirty="0"/>
            </a:br>
            <a:r>
              <a:rPr lang="en-US" b="1" u="sng" dirty="0"/>
              <a:t>It’s Important</a:t>
            </a:r>
          </a:p>
        </p:txBody>
      </p:sp>
      <p:sp>
        <p:nvSpPr>
          <p:cNvPr id="3" name="Text Placeholder 2"/>
          <p:cNvSpPr>
            <a:spLocks noGrp="1"/>
          </p:cNvSpPr>
          <p:nvPr>
            <p:ph type="body" idx="1"/>
          </p:nvPr>
        </p:nvSpPr>
        <p:spPr/>
        <p:txBody>
          <a:bodyPr/>
          <a:lstStyle/>
          <a:p>
            <a:pPr algn="ctr"/>
            <a:endParaRPr lang="en-US" dirty="0"/>
          </a:p>
        </p:txBody>
      </p:sp>
    </p:spTree>
    <p:extLst>
      <p:ext uri="{BB962C8B-B14F-4D97-AF65-F5344CB8AC3E}">
        <p14:creationId xmlns:p14="http://schemas.microsoft.com/office/powerpoint/2010/main" val="416491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a:xfrm>
            <a:off x="435623" y="234500"/>
            <a:ext cx="8272754" cy="1325563"/>
          </a:xfrm>
        </p:spPr>
        <p:txBody>
          <a:bodyPr/>
          <a:lstStyle/>
          <a:p>
            <a:pPr algn="ctr"/>
            <a:r>
              <a:rPr lang="en-US" dirty="0">
                <a:latin typeface="Arial Rounded MT Bold" panose="020F0704030504030204" pitchFamily="34" charset="0"/>
              </a:rPr>
              <a:t>Benefits for Tribes of participation in the process</a:t>
            </a:r>
          </a:p>
        </p:txBody>
      </p:sp>
      <p:sp>
        <p:nvSpPr>
          <p:cNvPr id="3" name="Content Placeholder 2">
            <a:extLst>
              <a:ext uri="{FF2B5EF4-FFF2-40B4-BE49-F238E27FC236}">
                <a16:creationId xmlns="" xmlns:a16="http://schemas.microsoft.com/office/drawing/2014/main" id="{7CBEC6FF-07BE-479D-93B5-C0E6616BFBC4}"/>
              </a:ext>
            </a:extLst>
          </p:cNvPr>
          <p:cNvSpPr>
            <a:spLocks noGrp="1"/>
          </p:cNvSpPr>
          <p:nvPr>
            <p:ph idx="1"/>
          </p:nvPr>
        </p:nvSpPr>
        <p:spPr>
          <a:xfrm>
            <a:off x="435625" y="1560061"/>
            <a:ext cx="8465779" cy="4758612"/>
          </a:xfrm>
        </p:spPr>
        <p:txBody>
          <a:bodyPr>
            <a:normAutofit lnSpcReduction="10000"/>
          </a:bodyPr>
          <a:lstStyle/>
          <a:p>
            <a:r>
              <a:rPr lang="en-US" sz="2500" dirty="0"/>
              <a:t>WRAP membership open to any Tribes in the region who wish to participate</a:t>
            </a:r>
          </a:p>
          <a:p>
            <a:r>
              <a:rPr lang="en-US" sz="2500" dirty="0"/>
              <a:t>Stay informed of latest air quality regulations</a:t>
            </a:r>
          </a:p>
          <a:p>
            <a:r>
              <a:rPr lang="en-US" sz="2500" dirty="0"/>
              <a:t>Give input into regulations as they’re developed, to have a say in regulations that will affect Tribal lands</a:t>
            </a:r>
          </a:p>
          <a:p>
            <a:r>
              <a:rPr lang="en-US" sz="2500" dirty="0"/>
              <a:t>Increase awareness among states of Tribes as governmental &amp; regulatory agencies</a:t>
            </a:r>
          </a:p>
          <a:p>
            <a:r>
              <a:rPr lang="en-US" sz="2500" dirty="0"/>
              <a:t>Access to technical resources such as air quality models, databases, special studies, and training opportunities</a:t>
            </a:r>
          </a:p>
          <a:p>
            <a:r>
              <a:rPr lang="en-US" sz="2500" dirty="0"/>
              <a:t>Familiarity with partnering state SIP planners and SIP components</a:t>
            </a:r>
          </a:p>
          <a:p>
            <a:r>
              <a:rPr lang="en-US" sz="2500" dirty="0"/>
              <a:t>Opportunities for Tribal staff </a:t>
            </a:r>
            <a:r>
              <a:rPr lang="en-US" sz="2500"/>
              <a:t>to build professional </a:t>
            </a:r>
            <a:r>
              <a:rPr lang="en-US" sz="2500" dirty="0"/>
              <a:t>networks with federal, industry and environmental colleagues</a:t>
            </a:r>
          </a:p>
        </p:txBody>
      </p:sp>
    </p:spTree>
    <p:extLst>
      <p:ext uri="{BB962C8B-B14F-4D97-AF65-F5344CB8AC3E}">
        <p14:creationId xmlns:p14="http://schemas.microsoft.com/office/powerpoint/2010/main" val="2508377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Tribal membership in WRAP</a:t>
            </a:r>
          </a:p>
        </p:txBody>
      </p:sp>
      <p:sp>
        <p:nvSpPr>
          <p:cNvPr id="5" name="Text Placeholder 4"/>
          <p:cNvSpPr>
            <a:spLocks noGrp="1"/>
          </p:cNvSpPr>
          <p:nvPr>
            <p:ph type="body" idx="1"/>
          </p:nvPr>
        </p:nvSpPr>
        <p:spPr/>
        <p:txBody>
          <a:bodyPr/>
          <a:lstStyle/>
          <a:p>
            <a:pPr lvl="0"/>
            <a:r>
              <a:rPr lang="en-US" sz="2400" dirty="0"/>
              <a:t>24 Tribes are active members today</a:t>
            </a:r>
            <a:endParaRPr lang="en-US" dirty="0"/>
          </a:p>
          <a:p>
            <a:pPr lvl="0"/>
            <a:r>
              <a:rPr lang="en-US" sz="2400" dirty="0"/>
              <a:t>All Tribes are automatically members; any Tribe in the region can take an active part in the WRAP </a:t>
            </a:r>
          </a:p>
          <a:p>
            <a:pPr lvl="1"/>
            <a:r>
              <a:rPr lang="en-US" dirty="0"/>
              <a:t>Tribes must submit a request letter to WRAP and designate two representatives in order to become an “active” member</a:t>
            </a:r>
          </a:p>
          <a:p>
            <a:pPr lvl="0"/>
            <a:r>
              <a:rPr lang="en-US" sz="2400" dirty="0"/>
              <a:t>Membership commitments can include: regular meetings of sub-committees, participation in workshops, review of technical documents, and time spent working on ideas and solutions </a:t>
            </a:r>
          </a:p>
          <a:p>
            <a:pPr lvl="0"/>
            <a:r>
              <a:rPr lang="en-US" sz="2400" dirty="0"/>
              <a:t>For face-to-face meetings, some travel costs are covered and some are Tribal responsibility</a:t>
            </a:r>
          </a:p>
          <a:p>
            <a:endParaRPr lang="en-US" dirty="0"/>
          </a:p>
        </p:txBody>
      </p:sp>
    </p:spTree>
    <p:extLst>
      <p:ext uri="{BB962C8B-B14F-4D97-AF65-F5344CB8AC3E}">
        <p14:creationId xmlns:p14="http://schemas.microsoft.com/office/powerpoint/2010/main" val="37458625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Tribal Resources</a:t>
            </a:r>
            <a:endParaRPr lang="en-US" dirty="0"/>
          </a:p>
        </p:txBody>
      </p:sp>
      <p:sp>
        <p:nvSpPr>
          <p:cNvPr id="3" name="Content Placeholder 2"/>
          <p:cNvSpPr>
            <a:spLocks noGrp="1"/>
          </p:cNvSpPr>
          <p:nvPr>
            <p:ph idx="1"/>
          </p:nvPr>
        </p:nvSpPr>
        <p:spPr>
          <a:xfrm>
            <a:off x="438411" y="1490597"/>
            <a:ext cx="8367386" cy="4686366"/>
          </a:xfrm>
        </p:spPr>
        <p:txBody>
          <a:bodyPr/>
          <a:lstStyle/>
          <a:p>
            <a:pPr marL="0" indent="0">
              <a:buNone/>
            </a:pPr>
            <a:r>
              <a:rPr lang="en-US" dirty="0"/>
              <a:t>Fact </a:t>
            </a:r>
            <a:r>
              <a:rPr lang="en-US" dirty="0" smtClean="0"/>
              <a:t>sheets:</a:t>
            </a:r>
            <a:endParaRPr lang="en-US" dirty="0" smtClean="0"/>
          </a:p>
          <a:p>
            <a:r>
              <a:rPr lang="en-US" dirty="0" smtClean="0">
                <a:hlinkClick r:id="rId2"/>
              </a:rPr>
              <a:t>Tribes</a:t>
            </a:r>
            <a:r>
              <a:rPr lang="en-US" dirty="0">
                <a:hlinkClick r:id="rId2"/>
              </a:rPr>
              <a:t>, WRAP and the Regional Haze Rule: Practices and Processes for Tribes to Address Regional Air </a:t>
            </a:r>
            <a:r>
              <a:rPr lang="en-US" dirty="0" smtClean="0">
                <a:hlinkClick r:id="rId2"/>
              </a:rPr>
              <a:t>Quality</a:t>
            </a:r>
            <a:endParaRPr lang="en-US" dirty="0" smtClean="0"/>
          </a:p>
          <a:p>
            <a:pPr marL="0" indent="0">
              <a:buNone/>
            </a:pPr>
            <a:endParaRPr lang="en-US" dirty="0" smtClean="0"/>
          </a:p>
          <a:p>
            <a:r>
              <a:rPr lang="en-US" dirty="0" smtClean="0">
                <a:hlinkClick r:id="rId3"/>
              </a:rPr>
              <a:t>Regional </a:t>
            </a:r>
            <a:r>
              <a:rPr lang="en-US" dirty="0">
                <a:hlinkClick r:id="rId3"/>
              </a:rPr>
              <a:t>Air Quality and the Regional Haze Rule: Information and Resources for Tribal </a:t>
            </a:r>
            <a:r>
              <a:rPr lang="en-US" dirty="0" smtClean="0">
                <a:hlinkClick r:id="rId3"/>
              </a:rPr>
              <a:t>Professionals</a:t>
            </a:r>
            <a:endParaRPr lang="en-US" dirty="0"/>
          </a:p>
        </p:txBody>
      </p:sp>
    </p:spTree>
    <p:extLst>
      <p:ext uri="{BB962C8B-B14F-4D97-AF65-F5344CB8AC3E}">
        <p14:creationId xmlns:p14="http://schemas.microsoft.com/office/powerpoint/2010/main" val="1936067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a:xfrm>
            <a:off x="435623" y="1112194"/>
            <a:ext cx="8272754" cy="1325563"/>
          </a:xfrm>
        </p:spPr>
        <p:txBody>
          <a:bodyPr/>
          <a:lstStyle/>
          <a:p>
            <a:pPr algn="ctr"/>
            <a:r>
              <a:rPr lang="en-US" dirty="0">
                <a:latin typeface="Arial Rounded MT Bold" panose="020F0704030504030204" pitchFamily="34" charset="0"/>
              </a:rPr>
              <a:t>For more information on WRAP membership:</a:t>
            </a:r>
          </a:p>
        </p:txBody>
      </p:sp>
      <p:sp>
        <p:nvSpPr>
          <p:cNvPr id="3" name="Content Placeholder 2">
            <a:extLst>
              <a:ext uri="{FF2B5EF4-FFF2-40B4-BE49-F238E27FC236}">
                <a16:creationId xmlns="" xmlns:a16="http://schemas.microsoft.com/office/drawing/2014/main" id="{7CBEC6FF-07BE-479D-93B5-C0E6616BFBC4}"/>
              </a:ext>
            </a:extLst>
          </p:cNvPr>
          <p:cNvSpPr>
            <a:spLocks noGrp="1"/>
          </p:cNvSpPr>
          <p:nvPr>
            <p:ph idx="1"/>
          </p:nvPr>
        </p:nvSpPr>
        <p:spPr>
          <a:xfrm>
            <a:off x="628650" y="3116424"/>
            <a:ext cx="7886700" cy="578498"/>
          </a:xfrm>
        </p:spPr>
        <p:txBody>
          <a:bodyPr>
            <a:normAutofit/>
          </a:bodyPr>
          <a:lstStyle/>
          <a:p>
            <a:pPr marL="0" indent="0" algn="ctr">
              <a:buNone/>
            </a:pPr>
            <a:r>
              <a:rPr lang="en-US" sz="2500" b="1" dirty="0" smtClean="0">
                <a:hlinkClick r:id="rId4"/>
              </a:rPr>
              <a:t>www.wrapair2.org</a:t>
            </a:r>
            <a:r>
              <a:rPr lang="en-US" sz="2500" b="1" dirty="0" smtClean="0"/>
              <a:t> </a:t>
            </a:r>
            <a:endParaRPr lang="en-US" sz="2500" dirty="0"/>
          </a:p>
        </p:txBody>
      </p:sp>
    </p:spTree>
    <p:extLst>
      <p:ext uri="{BB962C8B-B14F-4D97-AF65-F5344CB8AC3E}">
        <p14:creationId xmlns:p14="http://schemas.microsoft.com/office/powerpoint/2010/main" val="398726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Additional concerns with</a:t>
            </a:r>
            <a:br>
              <a:rPr lang="en-US" dirty="0">
                <a:latin typeface="Arial Rounded MT Bold" panose="020F0704030504030204" pitchFamily="34" charset="0"/>
              </a:rPr>
            </a:br>
            <a:r>
              <a:rPr lang="en-US" dirty="0">
                <a:latin typeface="Arial Rounded MT Bold" panose="020F0704030504030204" pitchFamily="34" charset="0"/>
              </a:rPr>
              <a:t>regional haze</a:t>
            </a:r>
          </a:p>
        </p:txBody>
      </p:sp>
      <p:sp>
        <p:nvSpPr>
          <p:cNvPr id="3" name="Content Placeholder 2">
            <a:extLst>
              <a:ext uri="{FF2B5EF4-FFF2-40B4-BE49-F238E27FC236}">
                <a16:creationId xmlns="" xmlns:a16="http://schemas.microsoft.com/office/drawing/2014/main" id="{7CBEC6FF-07BE-479D-93B5-C0E6616BFBC4}"/>
              </a:ext>
            </a:extLst>
          </p:cNvPr>
          <p:cNvSpPr>
            <a:spLocks noGrp="1"/>
          </p:cNvSpPr>
          <p:nvPr>
            <p:ph idx="1"/>
          </p:nvPr>
        </p:nvSpPr>
        <p:spPr>
          <a:xfrm>
            <a:off x="495723" y="1669217"/>
            <a:ext cx="8128488" cy="4667249"/>
          </a:xfrm>
        </p:spPr>
        <p:txBody>
          <a:bodyPr>
            <a:normAutofit/>
          </a:bodyPr>
          <a:lstStyle/>
          <a:p>
            <a:pPr lvl="1"/>
            <a:r>
              <a:rPr lang="en-US" sz="2800" dirty="0"/>
              <a:t>Also a sensitive indicator of other air quality problems</a:t>
            </a:r>
          </a:p>
          <a:p>
            <a:pPr lvl="1"/>
            <a:r>
              <a:rPr lang="en-US" sz="2800" dirty="0"/>
              <a:t>Same pollutants that cause haze can cause environmental and human health problems:</a:t>
            </a:r>
          </a:p>
          <a:p>
            <a:pPr lvl="2"/>
            <a:endParaRPr lang="en-US" sz="800" dirty="0"/>
          </a:p>
          <a:p>
            <a:pPr lvl="2"/>
            <a:r>
              <a:rPr lang="en-US" sz="1800" dirty="0"/>
              <a:t>acidification of lakes and streams</a:t>
            </a:r>
          </a:p>
          <a:p>
            <a:pPr lvl="2"/>
            <a:r>
              <a:rPr lang="en-US" sz="1800" dirty="0"/>
              <a:t>depletion of soil nutrients</a:t>
            </a:r>
          </a:p>
          <a:p>
            <a:pPr lvl="2"/>
            <a:r>
              <a:rPr lang="en-US" sz="1800" dirty="0"/>
              <a:t>damage to culturally important plants, as well as sensitive forests and farm crops</a:t>
            </a:r>
          </a:p>
          <a:p>
            <a:pPr lvl="2"/>
            <a:r>
              <a:rPr lang="en-US" sz="1800" dirty="0"/>
              <a:t>aggravated asthma</a:t>
            </a:r>
          </a:p>
          <a:p>
            <a:pPr lvl="2"/>
            <a:r>
              <a:rPr lang="en-US" sz="1800" dirty="0"/>
              <a:t>respiratory problems such as irritation of the airways, coughing, or difficulty breathing</a:t>
            </a:r>
          </a:p>
          <a:p>
            <a:pPr lvl="2"/>
            <a:r>
              <a:rPr lang="en-US" sz="1800" dirty="0"/>
              <a:t>heart attacks</a:t>
            </a:r>
          </a:p>
          <a:p>
            <a:pPr lvl="2"/>
            <a:r>
              <a:rPr lang="en-US" sz="1800" dirty="0"/>
              <a:t>premature death in people with heart or lung disease</a:t>
            </a:r>
          </a:p>
        </p:txBody>
      </p:sp>
    </p:spTree>
    <p:extLst>
      <p:ext uri="{BB962C8B-B14F-4D97-AF65-F5344CB8AC3E}">
        <p14:creationId xmlns:p14="http://schemas.microsoft.com/office/powerpoint/2010/main" val="409149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Environmental and health problems associated with haze</a:t>
            </a:r>
          </a:p>
        </p:txBody>
      </p:sp>
      <p:pic>
        <p:nvPicPr>
          <p:cNvPr id="7" name="Content Placeholder 6">
            <a:extLst>
              <a:ext uri="{FF2B5EF4-FFF2-40B4-BE49-F238E27FC236}">
                <a16:creationId xmlns="" xmlns:a16="http://schemas.microsoft.com/office/drawing/2014/main" id="{C290DBB0-66F1-4B0C-B595-0C4271228620}"/>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17635" y="1690689"/>
            <a:ext cx="3761232" cy="2974848"/>
          </a:xfrm>
        </p:spPr>
      </p:pic>
      <p:pic>
        <p:nvPicPr>
          <p:cNvPr id="9" name="Picture 8">
            <a:extLst>
              <a:ext uri="{FF2B5EF4-FFF2-40B4-BE49-F238E27FC236}">
                <a16:creationId xmlns="" xmlns:a16="http://schemas.microsoft.com/office/drawing/2014/main" id="{4E0CC846-9B65-4C4C-A1A2-915ABFBDDD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8869" y="3178113"/>
            <a:ext cx="4541753" cy="2974848"/>
          </a:xfrm>
          <a:prstGeom prst="rect">
            <a:avLst/>
          </a:prstGeom>
        </p:spPr>
      </p:pic>
    </p:spTree>
    <p:extLst>
      <p:ext uri="{BB962C8B-B14F-4D97-AF65-F5344CB8AC3E}">
        <p14:creationId xmlns:p14="http://schemas.microsoft.com/office/powerpoint/2010/main" val="217891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Processes that form haze</a:t>
            </a:r>
          </a:p>
        </p:txBody>
      </p:sp>
      <p:pic>
        <p:nvPicPr>
          <p:cNvPr id="8" name="Content Placeholder 7">
            <a:extLst>
              <a:ext uri="{FF2B5EF4-FFF2-40B4-BE49-F238E27FC236}">
                <a16:creationId xmlns="" xmlns:a16="http://schemas.microsoft.com/office/drawing/2014/main" id="{B9BDB318-12B5-4F66-B0F0-62E27CC0647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241937" y="1788152"/>
            <a:ext cx="6660129" cy="4412335"/>
          </a:xfrm>
        </p:spPr>
      </p:pic>
    </p:spTree>
    <p:extLst>
      <p:ext uri="{BB962C8B-B14F-4D97-AF65-F5344CB8AC3E}">
        <p14:creationId xmlns:p14="http://schemas.microsoft.com/office/powerpoint/2010/main" val="1649226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5B52C-7839-4135-8682-71BCA9C4E4F0}"/>
              </a:ext>
            </a:extLst>
          </p:cNvPr>
          <p:cNvSpPr>
            <a:spLocks noGrp="1"/>
          </p:cNvSpPr>
          <p:nvPr>
            <p:ph type="title"/>
          </p:nvPr>
        </p:nvSpPr>
        <p:spPr/>
        <p:txBody>
          <a:bodyPr/>
          <a:lstStyle/>
          <a:p>
            <a:pPr algn="ctr"/>
            <a:r>
              <a:rPr lang="en-US" dirty="0">
                <a:latin typeface="Arial Rounded MT Bold" panose="020F0704030504030204" pitchFamily="34" charset="0"/>
              </a:rPr>
              <a:t>How haze impairs visibility</a:t>
            </a:r>
          </a:p>
        </p:txBody>
      </p:sp>
      <p:pic>
        <p:nvPicPr>
          <p:cNvPr id="8" name="Content Placeholder 7">
            <a:extLst>
              <a:ext uri="{FF2B5EF4-FFF2-40B4-BE49-F238E27FC236}">
                <a16:creationId xmlns="" xmlns:a16="http://schemas.microsoft.com/office/drawing/2014/main" id="{B9BDB318-12B5-4F66-B0F0-62E27CC06470}"/>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461177" y="1770312"/>
            <a:ext cx="6221649" cy="4448015"/>
          </a:xfrm>
        </p:spPr>
      </p:pic>
    </p:spTree>
    <p:extLst>
      <p:ext uri="{BB962C8B-B14F-4D97-AF65-F5344CB8AC3E}">
        <p14:creationId xmlns:p14="http://schemas.microsoft.com/office/powerpoint/2010/main" val="2807924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69D2CFC-7B9D-45E1-A1CD-1664292B7FE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1182</TotalTime>
  <Words>5101</Words>
  <Application>Microsoft Office PowerPoint</Application>
  <PresentationFormat>On-screen Show (4:3)</PresentationFormat>
  <Paragraphs>423</Paragraphs>
  <Slides>54</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Arial Rounded MT Bold</vt:lpstr>
      <vt:lpstr>Calibri</vt:lpstr>
      <vt:lpstr>Calibri Light</vt:lpstr>
      <vt:lpstr>Courier New</vt:lpstr>
      <vt:lpstr>DejaVu Sans</vt:lpstr>
      <vt:lpstr>Mangal</vt:lpstr>
      <vt:lpstr>Office Theme</vt:lpstr>
      <vt:lpstr>Regional Air Quality and the Regional Haze Rule</vt:lpstr>
      <vt:lpstr>Tom Moore WRAP Air Quality Program Manager</vt:lpstr>
      <vt:lpstr>Air quality and visibility basics</vt:lpstr>
      <vt:lpstr>Visibility in the Clean Air Act</vt:lpstr>
      <vt:lpstr>Regional haze</vt:lpstr>
      <vt:lpstr>Additional concerns with regional haze</vt:lpstr>
      <vt:lpstr>Environmental and health problems associated with haze</vt:lpstr>
      <vt:lpstr>Processes that form haze</vt:lpstr>
      <vt:lpstr>How haze impairs visibility</vt:lpstr>
      <vt:lpstr>Pollutants that cause haze</vt:lpstr>
      <vt:lpstr>Pollutants that cause haze</vt:lpstr>
      <vt:lpstr>Haze pollutants can travel far!</vt:lpstr>
      <vt:lpstr>IMPROVE monitoring network</vt:lpstr>
      <vt:lpstr>IMPROVE visibility photos</vt:lpstr>
      <vt:lpstr>IMPROVE and IMPROVE protocol sites</vt:lpstr>
      <vt:lpstr>Laura McKelvey US EPA Office of Air Quality Planning &amp; Standards</vt:lpstr>
      <vt:lpstr>Regulation of regional haze</vt:lpstr>
      <vt:lpstr>Tribal Class I Areas</vt:lpstr>
      <vt:lpstr>Federal Class I Areas</vt:lpstr>
      <vt:lpstr>Regional Haze Rule</vt:lpstr>
      <vt:lpstr>Regional Haze Rule</vt:lpstr>
      <vt:lpstr>Current state of the Regional Haze Rule</vt:lpstr>
      <vt:lpstr>Rebecca Harbage Montana Department of Environmental Quality</vt:lpstr>
      <vt:lpstr>Results so far since implementation of the Regional Haze Rule</vt:lpstr>
      <vt:lpstr>Complications for western states &amp; Tribal lands</vt:lpstr>
      <vt:lpstr>State Planning for the Second Implementation Period</vt:lpstr>
      <vt:lpstr>State Planning for the Second Implementation Period</vt:lpstr>
      <vt:lpstr>Multi-jurisdictional Organizations (MJOs)</vt:lpstr>
      <vt:lpstr>PowerPoint Presentation</vt:lpstr>
      <vt:lpstr>For the western states &amp; Tribes: Western Regional Air Partnership (WRAP)</vt:lpstr>
      <vt:lpstr>WRAP member support</vt:lpstr>
      <vt:lpstr>Julie Simpson Air Quality Program Coordinator Nez Perce Tribe</vt:lpstr>
      <vt:lpstr>WRAP history: the first ten years</vt:lpstr>
      <vt:lpstr>WRAP purpose and implementation</vt:lpstr>
      <vt:lpstr>Tribal Caucus of the WRAP </vt:lpstr>
      <vt:lpstr>      today</vt:lpstr>
      <vt:lpstr>WRAP today</vt:lpstr>
      <vt:lpstr>Work groups focus effort on key challenges</vt:lpstr>
      <vt:lpstr>Tribal Data Work Group (https://www.wrapair2.org/tdwg.aspx) </vt:lpstr>
      <vt:lpstr>PowerPoint Presentation</vt:lpstr>
      <vt:lpstr>Case Study:  Nez Perce Tribe</vt:lpstr>
      <vt:lpstr>PowerPoint Presentation</vt:lpstr>
      <vt:lpstr>Case Study: Southern Ute Indian Tribe</vt:lpstr>
      <vt:lpstr>PowerPoint Presentation</vt:lpstr>
      <vt:lpstr>CASE STUDY:  Confederated Tribes of Colville Reservation</vt:lpstr>
      <vt:lpstr>Randy Ashley Air Quality Program Manager Confederated Salish and Kootenai Tribes  Tribal Co-Chair, WRAP Board of Directors </vt:lpstr>
      <vt:lpstr>PowerPoint Presentation</vt:lpstr>
      <vt:lpstr>PowerPoint Presentation</vt:lpstr>
      <vt:lpstr>Case Study: Confederated Salish and Kootenai Tribes of the Flathead Nation</vt:lpstr>
      <vt:lpstr>Tribal engagement in WRAP  It’s Important</vt:lpstr>
      <vt:lpstr>Benefits for Tribes of participation in the process</vt:lpstr>
      <vt:lpstr>Tribal membership in WRAP</vt:lpstr>
      <vt:lpstr>WRAP Tribal Resources</vt:lpstr>
      <vt:lpstr>For more information on WRAP membership: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Regional Haze</dc:title>
  <dc:creator>Mark Daniels</dc:creator>
  <cp:lastModifiedBy>Natasha L Fulton</cp:lastModifiedBy>
  <cp:revision>141</cp:revision>
  <dcterms:created xsi:type="dcterms:W3CDTF">2018-10-28T19:00:01Z</dcterms:created>
  <dcterms:modified xsi:type="dcterms:W3CDTF">2019-04-18T16:15:14Z</dcterms:modified>
</cp:coreProperties>
</file>